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theme/theme5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8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8" r:id="rId2"/>
    <p:sldMasterId id="2147483710" r:id="rId3"/>
    <p:sldMasterId id="2147483722" r:id="rId4"/>
    <p:sldMasterId id="2147483736" r:id="rId5"/>
    <p:sldMasterId id="2147483748" r:id="rId6"/>
    <p:sldMasterId id="2147483760" r:id="rId7"/>
  </p:sldMasterIdLst>
  <p:notesMasterIdLst>
    <p:notesMasterId r:id="rId32"/>
  </p:notesMasterIdLst>
  <p:handoutMasterIdLst>
    <p:handoutMasterId r:id="rId33"/>
  </p:handoutMasterIdLst>
  <p:sldIdLst>
    <p:sldId id="391" r:id="rId8"/>
    <p:sldId id="392" r:id="rId9"/>
    <p:sldId id="374" r:id="rId10"/>
    <p:sldId id="336" r:id="rId11"/>
    <p:sldId id="338" r:id="rId12"/>
    <p:sldId id="356" r:id="rId13"/>
    <p:sldId id="339" r:id="rId14"/>
    <p:sldId id="393" r:id="rId15"/>
    <p:sldId id="394" r:id="rId16"/>
    <p:sldId id="395" r:id="rId17"/>
    <p:sldId id="352" r:id="rId18"/>
    <p:sldId id="353" r:id="rId19"/>
    <p:sldId id="354" r:id="rId20"/>
    <p:sldId id="355" r:id="rId21"/>
    <p:sldId id="343" r:id="rId22"/>
    <p:sldId id="396" r:id="rId23"/>
    <p:sldId id="397" r:id="rId24"/>
    <p:sldId id="398" r:id="rId25"/>
    <p:sldId id="399" r:id="rId26"/>
    <p:sldId id="401" r:id="rId27"/>
    <p:sldId id="400" r:id="rId28"/>
    <p:sldId id="344" r:id="rId29"/>
    <p:sldId id="402" r:id="rId30"/>
    <p:sldId id="264" r:id="rId31"/>
  </p:sldIdLst>
  <p:sldSz cx="12192000" cy="6858000"/>
  <p:notesSz cx="6797675" cy="9926638"/>
  <p:embeddedFontLst>
    <p:embeddedFont>
      <p:font typeface="Calibri Light" panose="020F0302020204030204" pitchFamily="34" charset="0"/>
      <p:regular r:id="rId34"/>
      <p:italic r:id="rId35"/>
    </p:embeddedFont>
    <p:embeddedFont>
      <p:font typeface="Cordia New" panose="020B0304020202020204" pitchFamily="34" charset="-34"/>
      <p:regular r:id="rId36"/>
      <p:bold r:id="rId37"/>
      <p:italic r:id="rId38"/>
      <p:boldItalic r:id="rId39"/>
    </p:embeddedFont>
    <p:embeddedFont>
      <p:font typeface="JasmineUPC" panose="02020603050405020304" pitchFamily="18" charset="-34"/>
      <p:regular r:id="rId40"/>
      <p:bold r:id="rId41"/>
      <p:italic r:id="rId42"/>
      <p:boldItalic r:id="rId43"/>
    </p:embeddedFont>
    <p:embeddedFont>
      <p:font typeface="TH SarabunPSK" panose="020B0500040200020003" pitchFamily="34" charset="-34"/>
      <p:regular r:id="rId44"/>
      <p:bold r:id="rId45"/>
      <p:italic r:id="rId46"/>
      <p:boldItalic r:id="rId47"/>
    </p:embeddedFont>
    <p:embeddedFont>
      <p:font typeface="Tahoma" panose="020B0604030504040204" pitchFamily="34" charset="0"/>
      <p:regular r:id="rId48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TH Sarabun New" panose="020B0502040204020203" charset="-34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0D82"/>
    <a:srgbClr val="568A22"/>
    <a:srgbClr val="C1A4F8"/>
    <a:srgbClr val="FF6600"/>
    <a:srgbClr val="0000FF"/>
    <a:srgbClr val="929C35"/>
    <a:srgbClr val="FF3300"/>
    <a:srgbClr val="FF9933"/>
    <a:srgbClr val="FFFF00"/>
    <a:srgbClr val="E13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สไตล์สีเข้ม 2 - เน้น 1/เน้น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82" autoAdjust="0"/>
    <p:restoredTop sz="90485" autoAdjust="0"/>
  </p:normalViewPr>
  <p:slideViewPr>
    <p:cSldViewPr snapToGrid="0">
      <p:cViewPr varScale="1">
        <p:scale>
          <a:sx n="64" d="100"/>
          <a:sy n="64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6.fntdata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customXml" Target="../customXml/item3.xml"/><Relationship Id="rId8" Type="http://schemas.openxmlformats.org/officeDocument/2006/relationships/slide" Target="slides/slide1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1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929BB-F4B9-48E2-9798-5BE350727410}" type="datetimeFigureOut">
              <a:rPr lang="id-ID" smtClean="0"/>
              <a:t>14/09/2020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51D6F-C731-419B-A4E8-AEB4B9B83AE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833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827E2-7652-451D-BCA2-2944D0AFD306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8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8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4FAE4-6044-4850-9AB3-84CBE308C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6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4FAE4-6044-4850-9AB3-84CBE308C6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10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5" indent="-171425">
              <a:buFont typeface="Arial" panose="020B0604020202020204" pitchFamily="34" charset="0"/>
              <a:buChar char="•"/>
            </a:pP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2889D-FC88-4732-B9C3-C5901D37046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87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5" indent="-171425">
              <a:buFont typeface="Arial" panose="020B0604020202020204" pitchFamily="34" charset="0"/>
              <a:buChar char="•"/>
            </a:pP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2889D-FC88-4732-B9C3-C5901D37046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21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เป้าหมายของการใช้ประโยชน์จาก</a:t>
            </a:r>
            <a:r>
              <a:rPr lang="th-TH" baseline="0" dirty="0"/>
              <a:t> </a:t>
            </a:r>
            <a:r>
              <a:rPr lang="en-US" baseline="0" dirty="0"/>
              <a:t>Big Data </a:t>
            </a:r>
            <a:r>
              <a:rPr lang="th-TH" baseline="0" dirty="0"/>
              <a:t>คือ</a:t>
            </a:r>
            <a:r>
              <a:rPr lang="th-TH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การวิเคราะห์และนำเสนอข้อมูล </a:t>
            </a:r>
            <a:r>
              <a:rPr lang="th-T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ในมิติ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th-T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การอธิบายสิ่งที่เกิดขึ้นในปัจจุบัน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(Descriptive Analytic) </a:t>
            </a:r>
            <a:endParaRPr lang="th-T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th-T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การวิเคราะห์เชิงพยากรณ์หรือคาดการณ์ผลลัพธ์ที่อาจจะเกิด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Predictive Analytic) </a:t>
            </a:r>
            <a:endParaRPr lang="th-T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th-T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การวิเคราะห์แบบให้คำแนะนำ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Prescriptive Analytic)</a:t>
            </a:r>
          </a:p>
          <a:p>
            <a:endParaRPr lang="th-TH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FD03-EC5D-4F69-A24E-A51C88C79DD8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4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ปัจจุบัน การไหลของข้อมูลออนไลน์ทั่วโลกมีการเติบโตที่สูงมากกว่าการเติบโตทางการค้าและการเงิน</a:t>
            </a:r>
          </a:p>
          <a:p>
            <a:endParaRPr lang="th-TH" dirty="0"/>
          </a:p>
          <a:p>
            <a:r>
              <a:rPr lang="th-TH" dirty="0"/>
              <a:t>นอกจากนี้</a:t>
            </a:r>
            <a:r>
              <a:rPr lang="th-TH" baseline="0" dirty="0"/>
              <a:t> ทั่วโลกมีจำนวนอุปกรณ์เชื่อมต่อออนไลน์มากกว่าจำนวนประชากรโลก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66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อันดับของประเทศไทยในด้านดิจิทัลของปีนี้ที่จัดอันดับโดย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 Institute for Management Development 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World Competitiveness Ranking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มีผลการจัดอันดับที่ดีขึ้น โดยประเทศไทยอยู่ในอันดับที่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29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จาก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63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ประเทศ ซึ่งเมื่อพิจารณาในปัจจัยย่อยที่ส่งผลให้อันดับดีขึ้นนั้น คือ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Technological Infrastructure 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อยู่ในอันดับที่ 34 โดยปรับตัวดีขึ้น 4 อันดับ จากปี 62 และเป็นอันดับที่ดีที่สุดในรอบ 5 ปี และมีแนวโน้มการเปลี่ยนแปลงของอันดับในทิศทางที่ดีขึ้น และตัวชี้วัดเด่น ๆ ที่ได้อันดับสูงขึ้น ประกอบด้วย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Mobile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Broadband subscribers, Internet bandwidth speed, Investment in Telecommunication, PPP, Digital/Technology Skill, Development and application of technology 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funding for technological development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สำหรับแนวทางการปรับปรุงให้ประเทศไทยมีผลการจัดอันดับ</a:t>
            </a:r>
            <a:r>
              <a:rPr lang="th-TH" sz="1200" kern="1200" dirty="0" err="1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ด้านดิ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จิทัลให้ดียิ่งขึ้นนั้น ได้แก่ ส่งเสริมการใช้ประโยชน์จาก</a:t>
            </a:r>
            <a:r>
              <a:rPr lang="th-TH" sz="1200" kern="1200" dirty="0" err="1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โครงข่ายเน็ต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ประชารัฐ การส่งเสริมการสร้าง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Ecosystem 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ทั้งในเชิงกายภาพ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Hard Infrastructure)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และเชิงกฎหมายกฎระเบียบ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Soft Infrastructure) 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ที่เอื้อต่อการเติบโตของ</a:t>
            </a:r>
            <a:r>
              <a:rPr lang="th-TH" sz="1200" kern="1200" dirty="0" err="1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ผู้ประกอบการดิ</a:t>
            </a:r>
            <a:r>
              <a:rPr lang="th-TH" sz="1200" kern="120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จิทัลไทยที่มีศักยภาพสูง และการจัดเก็บข้อมูลตัวชี้วัดที่เกี่ยวข้องกับการใช้งานอุปกรณ์คอมพิวเตอร์และอินเทอร์เน็ตอย่างเป็นระบบ และสะท้อนข้อเท็จจริง</a:t>
            </a:r>
            <a:endParaRPr lang="en-US" sz="1200" kern="1200" dirty="0" smtClean="0">
              <a:solidFill>
                <a:schemeClr val="tx1"/>
              </a:solidFill>
              <a:effectLst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2889D-FC88-4732-B9C3-C5901D3704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33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โครงการขยายอินเทอร์เน็ตความเร็วสูงเพื่อพัฒนาคุณภาพชีวิต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en-US" baseline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ดำเนินการเพื่อขยายโครงข่ายอินเทอร์เน็ตความเร็วสูงและปรับปรุงโครงข่ายอินเทอร์เน็ตให้มีประสิทธิภาพมากยิ่งขึ้นด้วยเคเบิลใยแก้วนำแสง หรือ </a:t>
            </a:r>
            <a:r>
              <a:rPr lang="en-US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Fiber Optic 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ไปยังโรงเรียน โรงพยาบาลส่งเสริมสุขภาพตำบล และสุขศาลาพระราชทาน ดำเนินการเสร็จสิ้นไปเมื่อวันที่ 31 มีนาคม ที่ผ่านมา </a:t>
            </a:r>
          </a:p>
          <a:p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en-US" baseline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กระทรวงฯ ดำเนินการขยายโครงข่ายอินเทอร์เน็ตความเร็วสูงไปยังโรงเรียน จำนวน 1,187 แห่ง และโรงพยาบาลส่งเสริมสุขภาพตำบล และสุขศาลาพระราชทาน จำนวน 484 แห่ง รวมทั้งสิ้น 1,671 แห่ง</a:t>
            </a:r>
          </a:p>
          <a:p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en-US" baseline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จากนี้ กระทรวงศึกษาธิการ และการะทรวงสาธารณสุข จะเป็นผู้ดูแลการให้บริการอินเทอร์เน็ตในสถานที่ของตนเอง</a:t>
            </a:r>
          </a:p>
          <a:p>
            <a:endParaRPr lang="th-TH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2889D-FC88-4732-B9C3-C5901D3704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58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นอกจากโครงการขยายอินเทอร์เน็ตความเร็วสูงภายในประเทศแล้ว</a:t>
            </a:r>
            <a:r>
              <a:rPr lang="th-TH" baseline="0" dirty="0"/>
              <a:t> รัฐบาลยังดำเนินการขยายโครงข่ายไฟเบอร์ออฟติกระหว่างประเทศ ทั้งภาคพื้นดินที่เชื่อมต่อกับประเทศเพื่อนบ้าน และภาคทะเลที่เชื่อมต่อไปยังโครงข่ายใยแก้วนำแสงใต้น้ำ </a:t>
            </a:r>
            <a:r>
              <a:rPr lang="en-US" baseline="0" dirty="0"/>
              <a:t>submarine cable </a:t>
            </a:r>
            <a:r>
              <a:rPr lang="th-TH" baseline="0" dirty="0"/>
              <a:t>ระหว่างประเทศ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0FD03-EC5D-4F69-A24E-A51C88C79DD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68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B15A7-098A-42B8-8AEC-98DA4FD70B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7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B15A7-098A-42B8-8AEC-98DA4FD70B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69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โครงการพัฒนามาตรฐานและมาตรการที่เชื่อถือได้เพื่อเร่งกระบวนการอนุมัติแบบดิจิทัล โดยเฉพาะในเรื่องการอนุมัติและออกใบอนุญาตให้อยู่ในรูปแบบอิเล็กทรอนิกส์ </a:t>
            </a:r>
            <a:r>
              <a:rPr lang="en-US" dirty="0"/>
              <a:t>(e-Licensing)</a:t>
            </a:r>
            <a:r>
              <a:rPr lang="th-TH" dirty="0"/>
              <a:t>  โดยมีการดำเนินการคือติดตามการพัฒนามาตรฐานในกรอบเวทีสากล และกำหนดมาตรฐานที่จำเป็นเพื่อประยุกต์ใช้กับงานบริการภาครัฐทีสำคัญ โดยจัดให้มีสนามทดสอบหรือ </a:t>
            </a:r>
            <a:r>
              <a:rPr lang="en-US" dirty="0"/>
              <a:t>Sandbox)</a:t>
            </a:r>
            <a:r>
              <a:rPr lang="th-TH" dirty="0"/>
              <a:t> เพื่อทดสอบการใช้งาน เพื่อผลักดันการให้บริการภาครัฐปรับเปลี่ยนเป็นรูปแบบอิเล็กทรอนิกส์แบบเต็มรูปแบบ</a:t>
            </a:r>
          </a:p>
        </p:txBody>
      </p:sp>
    </p:spTree>
    <p:extLst>
      <p:ext uri="{BB962C8B-B14F-4D97-AF65-F5344CB8AC3E}">
        <p14:creationId xmlns:p14="http://schemas.microsoft.com/office/powerpoint/2010/main" val="2830401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5" indent="-171425">
              <a:buFont typeface="Arial" panose="020B0604020202020204" pitchFamily="34" charset="0"/>
              <a:buChar char="•"/>
            </a:pP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2889D-FC88-4732-B9C3-C5901D37046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2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12E04D-1EA9-42D7-BB7F-0E8A857E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521E-89B2-4CAE-9D1A-33FF902EEB41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1F9B9C-59B8-4B56-9DF6-BCCC8E90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3441F9-EF24-4D64-B949-096D575E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E0516-145C-4BD0-A9F2-CA7671F5DEB7}" type="slidenum">
              <a:rPr lang="en-US" smtClean="0"/>
              <a:t>‹#›</a:t>
            </a:fld>
            <a:endParaRPr lang="en-US"/>
          </a:p>
        </p:txBody>
      </p:sp>
      <p:pic>
        <p:nvPicPr>
          <p:cNvPr id="140" name="Graphic 139">
            <a:extLst>
              <a:ext uri="{FF2B5EF4-FFF2-40B4-BE49-F238E27FC236}">
                <a16:creationId xmlns:a16="http://schemas.microsoft.com/office/drawing/2014/main" xmlns="" id="{4EB15552-BD60-4A8D-ABCE-6CF1ACFA8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005603">
            <a:off x="5463632" y="-1460045"/>
            <a:ext cx="6838109" cy="72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04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BD2-1B13-45A1-941C-F0E22182F8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4470-1A60-426D-B900-E0D6276DE7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3BAE-8A37-4BD5-AC63-5E8AD12F3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62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7CD2-EAA7-40DE-9D81-9AC44EA77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37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3CBE-AC26-44D9-806D-13EDF940CE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57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0249A-8F20-40FF-842F-4503C56B25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91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A29F-E105-4DD1-A5EC-CB806C42CB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53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481D-CB54-48E0-9EDD-86FABB2B2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41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260-D37C-4737-ACBE-22F0EECD6B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46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6F2D-5F05-4E45-9032-33E9C19CD8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17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12E04D-1EA9-42D7-BB7F-0E8A857E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521E-89B2-4CAE-9D1A-33FF902EEB41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1F9B9C-59B8-4B56-9DF6-BCCC8E90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3441F9-EF24-4D64-B949-096D575E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E0516-145C-4BD0-A9F2-CA7671F5DEB7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aphic 1">
            <a:extLst>
              <a:ext uri="{FF2B5EF4-FFF2-40B4-BE49-F238E27FC236}">
                <a16:creationId xmlns:a16="http://schemas.microsoft.com/office/drawing/2014/main" xmlns="" id="{823734A6-667A-4EA6-B4A8-ABD758E4E01F}"/>
              </a:ext>
            </a:extLst>
          </p:cNvPr>
          <p:cNvGrpSpPr/>
          <p:nvPr/>
        </p:nvGrpSpPr>
        <p:grpSpPr>
          <a:xfrm>
            <a:off x="188778" y="789658"/>
            <a:ext cx="5011183" cy="5278684"/>
            <a:chOff x="188778" y="789658"/>
            <a:chExt cx="5011183" cy="527868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56B088D-1A58-4CC3-86D8-7CD4C294C309}"/>
                </a:ext>
              </a:extLst>
            </p:cNvPr>
            <p:cNvSpPr/>
            <p:nvPr/>
          </p:nvSpPr>
          <p:spPr>
            <a:xfrm>
              <a:off x="1202606" y="1753553"/>
              <a:ext cx="2906843" cy="2906843"/>
            </a:xfrm>
            <a:custGeom>
              <a:avLst/>
              <a:gdLst>
                <a:gd name="connsiteX0" fmla="*/ 2838184 w 2906842"/>
                <a:gd name="connsiteY0" fmla="*/ 82925 h 2906842"/>
                <a:gd name="connsiteX1" fmla="*/ 2838184 w 2906842"/>
                <a:gd name="connsiteY1" fmla="*/ 421760 h 2906842"/>
                <a:gd name="connsiteX2" fmla="*/ 421760 w 2906842"/>
                <a:gd name="connsiteY2" fmla="*/ 2839968 h 2906842"/>
                <a:gd name="connsiteX3" fmla="*/ 82925 w 2906842"/>
                <a:gd name="connsiteY3" fmla="*/ 2839968 h 2906842"/>
                <a:gd name="connsiteX4" fmla="*/ 82925 w 2906842"/>
                <a:gd name="connsiteY4" fmla="*/ 2839968 h 2906842"/>
                <a:gd name="connsiteX5" fmla="*/ 82925 w 2906842"/>
                <a:gd name="connsiteY5" fmla="*/ 2501133 h 2906842"/>
                <a:gd name="connsiteX6" fmla="*/ 2499350 w 2906842"/>
                <a:gd name="connsiteY6" fmla="*/ 82925 h 2906842"/>
                <a:gd name="connsiteX7" fmla="*/ 2838184 w 2906842"/>
                <a:gd name="connsiteY7" fmla="*/ 82925 h 2906842"/>
                <a:gd name="connsiteX8" fmla="*/ 2838184 w 2906842"/>
                <a:gd name="connsiteY8" fmla="*/ 82925 h 290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6842" h="2906842">
                  <a:moveTo>
                    <a:pt x="2838184" y="82925"/>
                  </a:moveTo>
                  <a:cubicBezTo>
                    <a:pt x="2930918" y="177442"/>
                    <a:pt x="2930918" y="329026"/>
                    <a:pt x="2838184" y="421760"/>
                  </a:cubicBezTo>
                  <a:lnTo>
                    <a:pt x="421760" y="2839968"/>
                  </a:lnTo>
                  <a:cubicBezTo>
                    <a:pt x="329026" y="2932701"/>
                    <a:pt x="175659" y="2932701"/>
                    <a:pt x="82925" y="2839968"/>
                  </a:cubicBezTo>
                  <a:lnTo>
                    <a:pt x="82925" y="2839968"/>
                  </a:lnTo>
                  <a:cubicBezTo>
                    <a:pt x="-9808" y="2747234"/>
                    <a:pt x="-9808" y="2593867"/>
                    <a:pt x="82925" y="2501133"/>
                  </a:cubicBezTo>
                  <a:lnTo>
                    <a:pt x="2499350" y="82925"/>
                  </a:lnTo>
                  <a:cubicBezTo>
                    <a:pt x="2593867" y="-9808"/>
                    <a:pt x="2745451" y="-9808"/>
                    <a:pt x="2838184" y="82925"/>
                  </a:cubicBezTo>
                  <a:lnTo>
                    <a:pt x="2838184" y="82925"/>
                  </a:lnTo>
                  <a:close/>
                </a:path>
              </a:pathLst>
            </a:custGeom>
            <a:solidFill>
              <a:srgbClr val="0050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7F126372-7175-40ED-8BDC-5EA2CF89847D}"/>
                </a:ext>
              </a:extLst>
            </p:cNvPr>
            <p:cNvSpPr/>
            <p:nvPr/>
          </p:nvSpPr>
          <p:spPr>
            <a:xfrm>
              <a:off x="1361323" y="776283"/>
              <a:ext cx="2906843" cy="2906843"/>
            </a:xfrm>
            <a:custGeom>
              <a:avLst/>
              <a:gdLst>
                <a:gd name="connsiteX0" fmla="*/ 2839968 w 2906842"/>
                <a:gd name="connsiteY0" fmla="*/ 82925 h 2906842"/>
                <a:gd name="connsiteX1" fmla="*/ 2839968 w 2906842"/>
                <a:gd name="connsiteY1" fmla="*/ 421760 h 2906842"/>
                <a:gd name="connsiteX2" fmla="*/ 421760 w 2906842"/>
                <a:gd name="connsiteY2" fmla="*/ 2839968 h 2906842"/>
                <a:gd name="connsiteX3" fmla="*/ 82925 w 2906842"/>
                <a:gd name="connsiteY3" fmla="*/ 2839968 h 2906842"/>
                <a:gd name="connsiteX4" fmla="*/ 82925 w 2906842"/>
                <a:gd name="connsiteY4" fmla="*/ 2839968 h 2906842"/>
                <a:gd name="connsiteX5" fmla="*/ 82925 w 2906842"/>
                <a:gd name="connsiteY5" fmla="*/ 2501133 h 2906842"/>
                <a:gd name="connsiteX6" fmla="*/ 2501133 w 2906842"/>
                <a:gd name="connsiteY6" fmla="*/ 82925 h 2906842"/>
                <a:gd name="connsiteX7" fmla="*/ 2839968 w 2906842"/>
                <a:gd name="connsiteY7" fmla="*/ 82925 h 2906842"/>
                <a:gd name="connsiteX8" fmla="*/ 2839968 w 2906842"/>
                <a:gd name="connsiteY8" fmla="*/ 82925 h 290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6842" h="2906842">
                  <a:moveTo>
                    <a:pt x="2839968" y="82925"/>
                  </a:moveTo>
                  <a:cubicBezTo>
                    <a:pt x="2932701" y="175659"/>
                    <a:pt x="2932701" y="329026"/>
                    <a:pt x="2839968" y="421760"/>
                  </a:cubicBezTo>
                  <a:lnTo>
                    <a:pt x="421760" y="2839968"/>
                  </a:lnTo>
                  <a:cubicBezTo>
                    <a:pt x="329026" y="2932701"/>
                    <a:pt x="175659" y="2932701"/>
                    <a:pt x="82925" y="2839968"/>
                  </a:cubicBezTo>
                  <a:lnTo>
                    <a:pt x="82925" y="2839968"/>
                  </a:lnTo>
                  <a:cubicBezTo>
                    <a:pt x="-9808" y="2747234"/>
                    <a:pt x="-9808" y="2593867"/>
                    <a:pt x="82925" y="2501133"/>
                  </a:cubicBezTo>
                  <a:lnTo>
                    <a:pt x="2501133" y="82925"/>
                  </a:lnTo>
                  <a:cubicBezTo>
                    <a:pt x="2593867" y="-9808"/>
                    <a:pt x="2747234" y="-9808"/>
                    <a:pt x="2839968" y="82925"/>
                  </a:cubicBezTo>
                  <a:lnTo>
                    <a:pt x="2839968" y="82925"/>
                  </a:lnTo>
                  <a:close/>
                </a:path>
              </a:pathLst>
            </a:custGeom>
            <a:solidFill>
              <a:srgbClr val="16B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C22C6F23-9CEA-40AB-B689-D5CC0020566F}"/>
                </a:ext>
              </a:extLst>
            </p:cNvPr>
            <p:cNvSpPr/>
            <p:nvPr/>
          </p:nvSpPr>
          <p:spPr>
            <a:xfrm>
              <a:off x="740721" y="1753553"/>
              <a:ext cx="2906843" cy="2906843"/>
            </a:xfrm>
            <a:custGeom>
              <a:avLst/>
              <a:gdLst>
                <a:gd name="connsiteX0" fmla="*/ 2839968 w 2906842"/>
                <a:gd name="connsiteY0" fmla="*/ 82925 h 2906842"/>
                <a:gd name="connsiteX1" fmla="*/ 2839968 w 2906842"/>
                <a:gd name="connsiteY1" fmla="*/ 421760 h 2906842"/>
                <a:gd name="connsiteX2" fmla="*/ 421760 w 2906842"/>
                <a:gd name="connsiteY2" fmla="*/ 2839968 h 2906842"/>
                <a:gd name="connsiteX3" fmla="*/ 82925 w 2906842"/>
                <a:gd name="connsiteY3" fmla="*/ 2839968 h 2906842"/>
                <a:gd name="connsiteX4" fmla="*/ 82925 w 2906842"/>
                <a:gd name="connsiteY4" fmla="*/ 2839968 h 2906842"/>
                <a:gd name="connsiteX5" fmla="*/ 82925 w 2906842"/>
                <a:gd name="connsiteY5" fmla="*/ 2501133 h 2906842"/>
                <a:gd name="connsiteX6" fmla="*/ 2501133 w 2906842"/>
                <a:gd name="connsiteY6" fmla="*/ 82925 h 2906842"/>
                <a:gd name="connsiteX7" fmla="*/ 2839968 w 2906842"/>
                <a:gd name="connsiteY7" fmla="*/ 82925 h 2906842"/>
                <a:gd name="connsiteX8" fmla="*/ 2839968 w 2906842"/>
                <a:gd name="connsiteY8" fmla="*/ 82925 h 290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6842" h="2906842">
                  <a:moveTo>
                    <a:pt x="2839968" y="82925"/>
                  </a:moveTo>
                  <a:cubicBezTo>
                    <a:pt x="2932701" y="177442"/>
                    <a:pt x="2932701" y="329026"/>
                    <a:pt x="2839968" y="421760"/>
                  </a:cubicBezTo>
                  <a:lnTo>
                    <a:pt x="421760" y="2839968"/>
                  </a:lnTo>
                  <a:cubicBezTo>
                    <a:pt x="329026" y="2932701"/>
                    <a:pt x="175659" y="2932701"/>
                    <a:pt x="82925" y="2839968"/>
                  </a:cubicBezTo>
                  <a:lnTo>
                    <a:pt x="82925" y="2839968"/>
                  </a:lnTo>
                  <a:cubicBezTo>
                    <a:pt x="-9808" y="2747234"/>
                    <a:pt x="-9808" y="2593867"/>
                    <a:pt x="82925" y="2501133"/>
                  </a:cubicBezTo>
                  <a:lnTo>
                    <a:pt x="2501133" y="82925"/>
                  </a:lnTo>
                  <a:cubicBezTo>
                    <a:pt x="2593867" y="-9808"/>
                    <a:pt x="2745451" y="-9808"/>
                    <a:pt x="2839968" y="82925"/>
                  </a:cubicBezTo>
                  <a:lnTo>
                    <a:pt x="2839968" y="82925"/>
                  </a:lnTo>
                  <a:close/>
                </a:path>
              </a:pathLst>
            </a:custGeom>
            <a:solidFill>
              <a:srgbClr val="0050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6D4F7DD7-DF2F-4704-B212-841ABCD1CB69}"/>
                </a:ext>
              </a:extLst>
            </p:cNvPr>
            <p:cNvSpPr/>
            <p:nvPr/>
          </p:nvSpPr>
          <p:spPr>
            <a:xfrm>
              <a:off x="1361323" y="1225684"/>
              <a:ext cx="2015173" cy="2033007"/>
            </a:xfrm>
            <a:custGeom>
              <a:avLst/>
              <a:gdLst>
                <a:gd name="connsiteX0" fmla="*/ 1971482 w 2015173"/>
                <a:gd name="connsiteY0" fmla="*/ 61525 h 2033006"/>
                <a:gd name="connsiteX1" fmla="*/ 1971482 w 2015173"/>
                <a:gd name="connsiteY1" fmla="*/ 296926 h 2033006"/>
                <a:gd name="connsiteX2" fmla="*/ 296926 w 2015173"/>
                <a:gd name="connsiteY2" fmla="*/ 1971482 h 2033006"/>
                <a:gd name="connsiteX3" fmla="*/ 61525 w 2015173"/>
                <a:gd name="connsiteY3" fmla="*/ 1971482 h 2033006"/>
                <a:gd name="connsiteX4" fmla="*/ 61525 w 2015173"/>
                <a:gd name="connsiteY4" fmla="*/ 1971482 h 2033006"/>
                <a:gd name="connsiteX5" fmla="*/ 61525 w 2015173"/>
                <a:gd name="connsiteY5" fmla="*/ 1736081 h 2033006"/>
                <a:gd name="connsiteX6" fmla="*/ 1736081 w 2015173"/>
                <a:gd name="connsiteY6" fmla="*/ 61525 h 2033006"/>
                <a:gd name="connsiteX7" fmla="*/ 1971482 w 2015173"/>
                <a:gd name="connsiteY7" fmla="*/ 61525 h 2033006"/>
                <a:gd name="connsiteX8" fmla="*/ 1971482 w 2015173"/>
                <a:gd name="connsiteY8" fmla="*/ 61525 h 203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5173" h="2033006">
                  <a:moveTo>
                    <a:pt x="1971482" y="61525"/>
                  </a:moveTo>
                  <a:cubicBezTo>
                    <a:pt x="2035682" y="125725"/>
                    <a:pt x="2035682" y="230942"/>
                    <a:pt x="1971482" y="296926"/>
                  </a:cubicBezTo>
                  <a:lnTo>
                    <a:pt x="296926" y="1971482"/>
                  </a:lnTo>
                  <a:cubicBezTo>
                    <a:pt x="232726" y="2035682"/>
                    <a:pt x="127509" y="2035682"/>
                    <a:pt x="61525" y="1971482"/>
                  </a:cubicBezTo>
                  <a:lnTo>
                    <a:pt x="61525" y="1971482"/>
                  </a:lnTo>
                  <a:cubicBezTo>
                    <a:pt x="-2675" y="1907281"/>
                    <a:pt x="-2675" y="1802064"/>
                    <a:pt x="61525" y="1736081"/>
                  </a:cubicBezTo>
                  <a:lnTo>
                    <a:pt x="1736081" y="61525"/>
                  </a:lnTo>
                  <a:cubicBezTo>
                    <a:pt x="1802064" y="-2675"/>
                    <a:pt x="1907281" y="-2675"/>
                    <a:pt x="1971482" y="61525"/>
                  </a:cubicBezTo>
                  <a:lnTo>
                    <a:pt x="1971482" y="61525"/>
                  </a:lnTo>
                  <a:close/>
                </a:path>
              </a:pathLst>
            </a:custGeom>
            <a:solidFill>
              <a:srgbClr val="16B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6801716C-E900-4800-81E2-026E4E4D275A}"/>
                </a:ext>
              </a:extLst>
            </p:cNvPr>
            <p:cNvSpPr/>
            <p:nvPr/>
          </p:nvSpPr>
          <p:spPr>
            <a:xfrm>
              <a:off x="2529411" y="4307295"/>
              <a:ext cx="1551505" cy="1551505"/>
            </a:xfrm>
            <a:custGeom>
              <a:avLst/>
              <a:gdLst>
                <a:gd name="connsiteX0" fmla="*/ 1514947 w 1551505"/>
                <a:gd name="connsiteY0" fmla="*/ 50825 h 1551505"/>
                <a:gd name="connsiteX1" fmla="*/ 1514947 w 1551505"/>
                <a:gd name="connsiteY1" fmla="*/ 230942 h 1551505"/>
                <a:gd name="connsiteX2" fmla="*/ 230942 w 1551505"/>
                <a:gd name="connsiteY2" fmla="*/ 1514947 h 1551505"/>
                <a:gd name="connsiteX3" fmla="*/ 50825 w 1551505"/>
                <a:gd name="connsiteY3" fmla="*/ 1514947 h 1551505"/>
                <a:gd name="connsiteX4" fmla="*/ 50825 w 1551505"/>
                <a:gd name="connsiteY4" fmla="*/ 1514947 h 1551505"/>
                <a:gd name="connsiteX5" fmla="*/ 50825 w 1551505"/>
                <a:gd name="connsiteY5" fmla="*/ 1334829 h 1551505"/>
                <a:gd name="connsiteX6" fmla="*/ 1334829 w 1551505"/>
                <a:gd name="connsiteY6" fmla="*/ 50825 h 1551505"/>
                <a:gd name="connsiteX7" fmla="*/ 1514947 w 1551505"/>
                <a:gd name="connsiteY7" fmla="*/ 50825 h 1551505"/>
                <a:gd name="connsiteX8" fmla="*/ 1514947 w 1551505"/>
                <a:gd name="connsiteY8" fmla="*/ 50825 h 155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1505" h="1551505">
                  <a:moveTo>
                    <a:pt x="1514947" y="50825"/>
                  </a:moveTo>
                  <a:cubicBezTo>
                    <a:pt x="1564880" y="100758"/>
                    <a:pt x="1564880" y="181009"/>
                    <a:pt x="1514947" y="230942"/>
                  </a:cubicBezTo>
                  <a:lnTo>
                    <a:pt x="230942" y="1514947"/>
                  </a:lnTo>
                  <a:cubicBezTo>
                    <a:pt x="181009" y="1564880"/>
                    <a:pt x="100758" y="1564880"/>
                    <a:pt x="50825" y="1514947"/>
                  </a:cubicBezTo>
                  <a:lnTo>
                    <a:pt x="50825" y="1514947"/>
                  </a:lnTo>
                  <a:cubicBezTo>
                    <a:pt x="892" y="1465013"/>
                    <a:pt x="892" y="1384763"/>
                    <a:pt x="50825" y="1334829"/>
                  </a:cubicBezTo>
                  <a:lnTo>
                    <a:pt x="1334829" y="50825"/>
                  </a:lnTo>
                  <a:cubicBezTo>
                    <a:pt x="1384763" y="892"/>
                    <a:pt x="1465013" y="892"/>
                    <a:pt x="1514947" y="50825"/>
                  </a:cubicBezTo>
                  <a:lnTo>
                    <a:pt x="1514947" y="50825"/>
                  </a:lnTo>
                  <a:close/>
                </a:path>
              </a:pathLst>
            </a:custGeom>
            <a:solidFill>
              <a:srgbClr val="E5F2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2438EC5-6C3F-4180-94E8-459455AAB27E}"/>
                </a:ext>
              </a:extLst>
            </p:cNvPr>
            <p:cNvSpPr/>
            <p:nvPr/>
          </p:nvSpPr>
          <p:spPr>
            <a:xfrm>
              <a:off x="1482145" y="3093953"/>
              <a:ext cx="2585842" cy="2585842"/>
            </a:xfrm>
            <a:custGeom>
              <a:avLst/>
              <a:gdLst>
                <a:gd name="connsiteX0" fmla="*/ 2526546 w 2585841"/>
                <a:gd name="connsiteY0" fmla="*/ 76462 h 2585841"/>
                <a:gd name="connsiteX1" fmla="*/ 2526546 w 2585841"/>
                <a:gd name="connsiteY1" fmla="*/ 377847 h 2585841"/>
                <a:gd name="connsiteX2" fmla="*/ 377622 w 2585841"/>
                <a:gd name="connsiteY2" fmla="*/ 2524987 h 2585841"/>
                <a:gd name="connsiteX3" fmla="*/ 76238 w 2585841"/>
                <a:gd name="connsiteY3" fmla="*/ 2524987 h 2585841"/>
                <a:gd name="connsiteX4" fmla="*/ 76238 w 2585841"/>
                <a:gd name="connsiteY4" fmla="*/ 2524987 h 2585841"/>
                <a:gd name="connsiteX5" fmla="*/ 76238 w 2585841"/>
                <a:gd name="connsiteY5" fmla="*/ 2223603 h 2585841"/>
                <a:gd name="connsiteX6" fmla="*/ 2225162 w 2585841"/>
                <a:gd name="connsiteY6" fmla="*/ 74679 h 2585841"/>
                <a:gd name="connsiteX7" fmla="*/ 2526546 w 2585841"/>
                <a:gd name="connsiteY7" fmla="*/ 76462 h 2585841"/>
                <a:gd name="connsiteX8" fmla="*/ 2526546 w 2585841"/>
                <a:gd name="connsiteY8" fmla="*/ 76462 h 258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5841" h="2585841">
                  <a:moveTo>
                    <a:pt x="2526546" y="76462"/>
                  </a:moveTo>
                  <a:cubicBezTo>
                    <a:pt x="2610363" y="160279"/>
                    <a:pt x="2610363" y="294030"/>
                    <a:pt x="2526546" y="377847"/>
                  </a:cubicBezTo>
                  <a:lnTo>
                    <a:pt x="377622" y="2524987"/>
                  </a:lnTo>
                  <a:cubicBezTo>
                    <a:pt x="293805" y="2608804"/>
                    <a:pt x="160055" y="2608804"/>
                    <a:pt x="76238" y="2524987"/>
                  </a:cubicBezTo>
                  <a:lnTo>
                    <a:pt x="76238" y="2524987"/>
                  </a:lnTo>
                  <a:cubicBezTo>
                    <a:pt x="-7579" y="2441170"/>
                    <a:pt x="-7579" y="2307420"/>
                    <a:pt x="76238" y="2223603"/>
                  </a:cubicBezTo>
                  <a:lnTo>
                    <a:pt x="2225162" y="74679"/>
                  </a:lnTo>
                  <a:cubicBezTo>
                    <a:pt x="2308978" y="-7354"/>
                    <a:pt x="2442729" y="-7354"/>
                    <a:pt x="2526546" y="76462"/>
                  </a:cubicBezTo>
                  <a:lnTo>
                    <a:pt x="2526546" y="76462"/>
                  </a:lnTo>
                  <a:close/>
                </a:path>
              </a:pathLst>
            </a:custGeom>
            <a:solidFill>
              <a:srgbClr val="00BB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214552FE-53BE-44D6-A1B3-F07D804F40C4}"/>
                </a:ext>
              </a:extLst>
            </p:cNvPr>
            <p:cNvSpPr/>
            <p:nvPr/>
          </p:nvSpPr>
          <p:spPr>
            <a:xfrm>
              <a:off x="1446032" y="2837377"/>
              <a:ext cx="3227844" cy="3227844"/>
            </a:xfrm>
            <a:custGeom>
              <a:avLst/>
              <a:gdLst>
                <a:gd name="connsiteX0" fmla="*/ 3152944 w 3227843"/>
                <a:gd name="connsiteY0" fmla="*/ 92288 h 3227843"/>
                <a:gd name="connsiteX1" fmla="*/ 3152944 w 3227843"/>
                <a:gd name="connsiteY1" fmla="*/ 468573 h 3227843"/>
                <a:gd name="connsiteX2" fmla="*/ 467235 w 3227843"/>
                <a:gd name="connsiteY2" fmla="*/ 3152498 h 3227843"/>
                <a:gd name="connsiteX3" fmla="*/ 90950 w 3227843"/>
                <a:gd name="connsiteY3" fmla="*/ 3152498 h 3227843"/>
                <a:gd name="connsiteX4" fmla="*/ 90950 w 3227843"/>
                <a:gd name="connsiteY4" fmla="*/ 3152498 h 3227843"/>
                <a:gd name="connsiteX5" fmla="*/ 90950 w 3227843"/>
                <a:gd name="connsiteY5" fmla="*/ 2776213 h 3227843"/>
                <a:gd name="connsiteX6" fmla="*/ 2776659 w 3227843"/>
                <a:gd name="connsiteY6" fmla="*/ 92288 h 3227843"/>
                <a:gd name="connsiteX7" fmla="*/ 3152944 w 3227843"/>
                <a:gd name="connsiteY7" fmla="*/ 92288 h 3227843"/>
                <a:gd name="connsiteX8" fmla="*/ 3152944 w 3227843"/>
                <a:gd name="connsiteY8" fmla="*/ 92288 h 32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843" h="3227843">
                  <a:moveTo>
                    <a:pt x="3152944" y="92288"/>
                  </a:moveTo>
                  <a:cubicBezTo>
                    <a:pt x="3256377" y="195722"/>
                    <a:pt x="3256377" y="365139"/>
                    <a:pt x="3152944" y="468573"/>
                  </a:cubicBezTo>
                  <a:lnTo>
                    <a:pt x="467235" y="3152498"/>
                  </a:lnTo>
                  <a:cubicBezTo>
                    <a:pt x="363801" y="3255932"/>
                    <a:pt x="194384" y="3255932"/>
                    <a:pt x="90950" y="3152498"/>
                  </a:cubicBezTo>
                  <a:lnTo>
                    <a:pt x="90950" y="3152498"/>
                  </a:lnTo>
                  <a:cubicBezTo>
                    <a:pt x="-12483" y="3049064"/>
                    <a:pt x="-12483" y="2879647"/>
                    <a:pt x="90950" y="2776213"/>
                  </a:cubicBezTo>
                  <a:lnTo>
                    <a:pt x="2776659" y="92288"/>
                  </a:lnTo>
                  <a:cubicBezTo>
                    <a:pt x="2880093" y="-12929"/>
                    <a:pt x="3047727" y="-12929"/>
                    <a:pt x="3152944" y="92288"/>
                  </a:cubicBezTo>
                  <a:lnTo>
                    <a:pt x="3152944" y="92288"/>
                  </a:lnTo>
                  <a:close/>
                </a:path>
              </a:pathLst>
            </a:custGeom>
            <a:solidFill>
              <a:srgbClr val="80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B5CBC570-A9C1-40CB-9D22-3955B4614D27}"/>
                </a:ext>
              </a:extLst>
            </p:cNvPr>
            <p:cNvSpPr/>
            <p:nvPr/>
          </p:nvSpPr>
          <p:spPr>
            <a:xfrm>
              <a:off x="578883" y="2936120"/>
              <a:ext cx="3120844" cy="3120844"/>
            </a:xfrm>
            <a:custGeom>
              <a:avLst/>
              <a:gdLst>
                <a:gd name="connsiteX0" fmla="*/ 3110589 w 3120843"/>
                <a:gd name="connsiteY0" fmla="*/ 25645 h 3120843"/>
                <a:gd name="connsiteX1" fmla="*/ 3110589 w 3120843"/>
                <a:gd name="connsiteY1" fmla="*/ 82712 h 3120843"/>
                <a:gd name="connsiteX2" fmla="*/ 82479 w 3120843"/>
                <a:gd name="connsiteY2" fmla="*/ 3109039 h 3120843"/>
                <a:gd name="connsiteX3" fmla="*/ 25413 w 3120843"/>
                <a:gd name="connsiteY3" fmla="*/ 3109039 h 3120843"/>
                <a:gd name="connsiteX4" fmla="*/ 25413 w 3120843"/>
                <a:gd name="connsiteY4" fmla="*/ 3109039 h 3120843"/>
                <a:gd name="connsiteX5" fmla="*/ 25413 w 3120843"/>
                <a:gd name="connsiteY5" fmla="*/ 3051972 h 3120843"/>
                <a:gd name="connsiteX6" fmla="*/ 3053523 w 3120843"/>
                <a:gd name="connsiteY6" fmla="*/ 23862 h 3120843"/>
                <a:gd name="connsiteX7" fmla="*/ 3110589 w 3120843"/>
                <a:gd name="connsiteY7" fmla="*/ 25645 h 3120843"/>
                <a:gd name="connsiteX8" fmla="*/ 3110589 w 3120843"/>
                <a:gd name="connsiteY8" fmla="*/ 25645 h 31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0843" h="3120843">
                  <a:moveTo>
                    <a:pt x="3110589" y="25645"/>
                  </a:moveTo>
                  <a:cubicBezTo>
                    <a:pt x="3126639" y="41695"/>
                    <a:pt x="3126639" y="66662"/>
                    <a:pt x="3110589" y="82712"/>
                  </a:cubicBezTo>
                  <a:lnTo>
                    <a:pt x="82479" y="3109039"/>
                  </a:lnTo>
                  <a:cubicBezTo>
                    <a:pt x="66429" y="3125089"/>
                    <a:pt x="41463" y="3125089"/>
                    <a:pt x="25413" y="3109039"/>
                  </a:cubicBezTo>
                  <a:lnTo>
                    <a:pt x="25413" y="3109039"/>
                  </a:lnTo>
                  <a:cubicBezTo>
                    <a:pt x="9363" y="3092989"/>
                    <a:pt x="9363" y="3068022"/>
                    <a:pt x="25413" y="3051972"/>
                  </a:cubicBezTo>
                  <a:lnTo>
                    <a:pt x="3053523" y="23862"/>
                  </a:lnTo>
                  <a:cubicBezTo>
                    <a:pt x="3069573" y="9595"/>
                    <a:pt x="3094539" y="9595"/>
                    <a:pt x="3110589" y="25645"/>
                  </a:cubicBezTo>
                  <a:lnTo>
                    <a:pt x="3110589" y="25645"/>
                  </a:lnTo>
                  <a:close/>
                </a:path>
              </a:pathLst>
            </a:custGeom>
            <a:solidFill>
              <a:srgbClr val="80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B0B48859-533A-4B1A-8059-1DF35167BA0A}"/>
                </a:ext>
              </a:extLst>
            </p:cNvPr>
            <p:cNvSpPr/>
            <p:nvPr/>
          </p:nvSpPr>
          <p:spPr>
            <a:xfrm>
              <a:off x="940872" y="1506085"/>
              <a:ext cx="3887679" cy="3887679"/>
            </a:xfrm>
            <a:custGeom>
              <a:avLst/>
              <a:gdLst>
                <a:gd name="connsiteX0" fmla="*/ 3877455 w 3887679"/>
                <a:gd name="connsiteY0" fmla="*/ 23659 h 3887679"/>
                <a:gd name="connsiteX1" fmla="*/ 3886371 w 3887679"/>
                <a:gd name="connsiteY1" fmla="*/ 50409 h 3887679"/>
                <a:gd name="connsiteX2" fmla="*/ 50409 w 3887679"/>
                <a:gd name="connsiteY2" fmla="*/ 3884588 h 3887679"/>
                <a:gd name="connsiteX3" fmla="*/ 23659 w 3887679"/>
                <a:gd name="connsiteY3" fmla="*/ 3875671 h 3887679"/>
                <a:gd name="connsiteX4" fmla="*/ 23659 w 3887679"/>
                <a:gd name="connsiteY4" fmla="*/ 3875671 h 3887679"/>
                <a:gd name="connsiteX5" fmla="*/ 14742 w 3887679"/>
                <a:gd name="connsiteY5" fmla="*/ 3848921 h 3887679"/>
                <a:gd name="connsiteX6" fmla="*/ 3848921 w 3887679"/>
                <a:gd name="connsiteY6" fmla="*/ 14742 h 3887679"/>
                <a:gd name="connsiteX7" fmla="*/ 3877455 w 3887679"/>
                <a:gd name="connsiteY7" fmla="*/ 23659 h 3887679"/>
                <a:gd name="connsiteX8" fmla="*/ 3877455 w 3887679"/>
                <a:gd name="connsiteY8" fmla="*/ 23659 h 38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7679" h="3887679">
                  <a:moveTo>
                    <a:pt x="3877455" y="23659"/>
                  </a:moveTo>
                  <a:cubicBezTo>
                    <a:pt x="3886371" y="32575"/>
                    <a:pt x="3889938" y="45059"/>
                    <a:pt x="3886371" y="50409"/>
                  </a:cubicBezTo>
                  <a:lnTo>
                    <a:pt x="50409" y="3884588"/>
                  </a:lnTo>
                  <a:cubicBezTo>
                    <a:pt x="45059" y="3889938"/>
                    <a:pt x="34359" y="3886371"/>
                    <a:pt x="23659" y="3875671"/>
                  </a:cubicBezTo>
                  <a:lnTo>
                    <a:pt x="23659" y="3875671"/>
                  </a:lnTo>
                  <a:cubicBezTo>
                    <a:pt x="14742" y="3866755"/>
                    <a:pt x="11175" y="3854271"/>
                    <a:pt x="14742" y="3848921"/>
                  </a:cubicBezTo>
                  <a:lnTo>
                    <a:pt x="3848921" y="14742"/>
                  </a:lnTo>
                  <a:cubicBezTo>
                    <a:pt x="3856054" y="11175"/>
                    <a:pt x="3866754" y="14742"/>
                    <a:pt x="3877455" y="23659"/>
                  </a:cubicBezTo>
                  <a:lnTo>
                    <a:pt x="3877455" y="23659"/>
                  </a:lnTo>
                  <a:close/>
                </a:path>
              </a:pathLst>
            </a:custGeom>
            <a:solidFill>
              <a:srgbClr val="00BB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465327D8-7953-43BA-B7C4-AC5DF65EACCF}"/>
                </a:ext>
              </a:extLst>
            </p:cNvPr>
            <p:cNvSpPr/>
            <p:nvPr/>
          </p:nvSpPr>
          <p:spPr>
            <a:xfrm>
              <a:off x="176295" y="1183776"/>
              <a:ext cx="3299177" cy="3299178"/>
            </a:xfrm>
            <a:custGeom>
              <a:avLst/>
              <a:gdLst>
                <a:gd name="connsiteX0" fmla="*/ 3299178 w 3299177"/>
                <a:gd name="connsiteY0" fmla="*/ 16050 h 3299177"/>
                <a:gd name="connsiteX1" fmla="*/ 3299178 w 3299177"/>
                <a:gd name="connsiteY1" fmla="*/ 30317 h 3299177"/>
                <a:gd name="connsiteX2" fmla="*/ 30317 w 3299177"/>
                <a:gd name="connsiteY2" fmla="*/ 3299178 h 3299177"/>
                <a:gd name="connsiteX3" fmla="*/ 16050 w 3299177"/>
                <a:gd name="connsiteY3" fmla="*/ 3299178 h 3299177"/>
                <a:gd name="connsiteX4" fmla="*/ 16050 w 3299177"/>
                <a:gd name="connsiteY4" fmla="*/ 3299178 h 3299177"/>
                <a:gd name="connsiteX5" fmla="*/ 16050 w 3299177"/>
                <a:gd name="connsiteY5" fmla="*/ 3284911 h 3299177"/>
                <a:gd name="connsiteX6" fmla="*/ 3283127 w 3299177"/>
                <a:gd name="connsiteY6" fmla="*/ 16050 h 3299177"/>
                <a:gd name="connsiteX7" fmla="*/ 3299178 w 3299177"/>
                <a:gd name="connsiteY7" fmla="*/ 16050 h 3299177"/>
                <a:gd name="connsiteX8" fmla="*/ 3299178 w 3299177"/>
                <a:gd name="connsiteY8" fmla="*/ 16050 h 329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9177" h="3299177">
                  <a:moveTo>
                    <a:pt x="3299178" y="16050"/>
                  </a:moveTo>
                  <a:cubicBezTo>
                    <a:pt x="3302744" y="19617"/>
                    <a:pt x="3302744" y="26750"/>
                    <a:pt x="3299178" y="30317"/>
                  </a:cubicBezTo>
                  <a:lnTo>
                    <a:pt x="30317" y="3299178"/>
                  </a:lnTo>
                  <a:cubicBezTo>
                    <a:pt x="26750" y="3302744"/>
                    <a:pt x="19617" y="3302744"/>
                    <a:pt x="16050" y="3299178"/>
                  </a:cubicBezTo>
                  <a:lnTo>
                    <a:pt x="16050" y="3299178"/>
                  </a:lnTo>
                  <a:cubicBezTo>
                    <a:pt x="12483" y="3295611"/>
                    <a:pt x="12483" y="3288478"/>
                    <a:pt x="16050" y="3284911"/>
                  </a:cubicBezTo>
                  <a:lnTo>
                    <a:pt x="3283127" y="16050"/>
                  </a:lnTo>
                  <a:cubicBezTo>
                    <a:pt x="3288477" y="12483"/>
                    <a:pt x="3295611" y="12483"/>
                    <a:pt x="3299178" y="16050"/>
                  </a:cubicBezTo>
                  <a:lnTo>
                    <a:pt x="3299178" y="16050"/>
                  </a:lnTo>
                  <a:close/>
                </a:path>
              </a:pathLst>
            </a:custGeom>
            <a:solidFill>
              <a:srgbClr val="0E34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DD5D580E-1BB2-4414-A9D3-D28F7A4197B7}"/>
                </a:ext>
              </a:extLst>
            </p:cNvPr>
            <p:cNvSpPr/>
            <p:nvPr/>
          </p:nvSpPr>
          <p:spPr>
            <a:xfrm>
              <a:off x="832939" y="1585403"/>
              <a:ext cx="1640672" cy="1640672"/>
            </a:xfrm>
            <a:custGeom>
              <a:avLst/>
              <a:gdLst>
                <a:gd name="connsiteX0" fmla="*/ 1586796 w 1640672"/>
                <a:gd name="connsiteY0" fmla="*/ 63824 h 1640672"/>
                <a:gd name="connsiteX1" fmla="*/ 1586796 w 1640672"/>
                <a:gd name="connsiteY1" fmla="*/ 251075 h 1640672"/>
                <a:gd name="connsiteX2" fmla="*/ 251075 w 1640672"/>
                <a:gd name="connsiteY2" fmla="*/ 1586796 h 1640672"/>
                <a:gd name="connsiteX3" fmla="*/ 63824 w 1640672"/>
                <a:gd name="connsiteY3" fmla="*/ 1586796 h 1640672"/>
                <a:gd name="connsiteX4" fmla="*/ 63824 w 1640672"/>
                <a:gd name="connsiteY4" fmla="*/ 1586796 h 1640672"/>
                <a:gd name="connsiteX5" fmla="*/ 63824 w 1640672"/>
                <a:gd name="connsiteY5" fmla="*/ 1399545 h 1640672"/>
                <a:gd name="connsiteX6" fmla="*/ 1399545 w 1640672"/>
                <a:gd name="connsiteY6" fmla="*/ 63824 h 1640672"/>
                <a:gd name="connsiteX7" fmla="*/ 1586796 w 1640672"/>
                <a:gd name="connsiteY7" fmla="*/ 63824 h 1640672"/>
                <a:gd name="connsiteX8" fmla="*/ 1586796 w 1640672"/>
                <a:gd name="connsiteY8" fmla="*/ 63824 h 164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0672" h="1640672">
                  <a:moveTo>
                    <a:pt x="1586796" y="63824"/>
                  </a:moveTo>
                  <a:cubicBezTo>
                    <a:pt x="1638513" y="115541"/>
                    <a:pt x="1638513" y="199358"/>
                    <a:pt x="1586796" y="251075"/>
                  </a:cubicBezTo>
                  <a:lnTo>
                    <a:pt x="251075" y="1586796"/>
                  </a:lnTo>
                  <a:cubicBezTo>
                    <a:pt x="199358" y="1638513"/>
                    <a:pt x="115541" y="1638513"/>
                    <a:pt x="63824" y="1586796"/>
                  </a:cubicBezTo>
                  <a:lnTo>
                    <a:pt x="63824" y="1586796"/>
                  </a:lnTo>
                  <a:cubicBezTo>
                    <a:pt x="12107" y="1535079"/>
                    <a:pt x="12107" y="1451262"/>
                    <a:pt x="63824" y="1399545"/>
                  </a:cubicBezTo>
                  <a:lnTo>
                    <a:pt x="1399545" y="63824"/>
                  </a:lnTo>
                  <a:cubicBezTo>
                    <a:pt x="1451262" y="12107"/>
                    <a:pt x="1535079" y="12107"/>
                    <a:pt x="1586796" y="63824"/>
                  </a:cubicBezTo>
                  <a:lnTo>
                    <a:pt x="1586796" y="63824"/>
                  </a:lnTo>
                  <a:close/>
                </a:path>
              </a:pathLst>
            </a:custGeom>
            <a:solidFill>
              <a:srgbClr val="0E343D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856E1F4-69E5-473F-97A3-BE94D3D7C99A}"/>
                </a:ext>
              </a:extLst>
            </p:cNvPr>
            <p:cNvSpPr/>
            <p:nvPr/>
          </p:nvSpPr>
          <p:spPr>
            <a:xfrm>
              <a:off x="1193620" y="954547"/>
              <a:ext cx="2175674" cy="2175674"/>
            </a:xfrm>
            <a:custGeom>
              <a:avLst/>
              <a:gdLst>
                <a:gd name="connsiteX0" fmla="*/ 2162369 w 2175673"/>
                <a:gd name="connsiteY0" fmla="*/ 27712 h 2175673"/>
                <a:gd name="connsiteX1" fmla="*/ 2162369 w 2175673"/>
                <a:gd name="connsiteY1" fmla="*/ 36628 h 2175673"/>
                <a:gd name="connsiteX2" fmla="*/ 36628 w 2175673"/>
                <a:gd name="connsiteY2" fmla="*/ 2162369 h 2175673"/>
                <a:gd name="connsiteX3" fmla="*/ 27712 w 2175673"/>
                <a:gd name="connsiteY3" fmla="*/ 2162369 h 2175673"/>
                <a:gd name="connsiteX4" fmla="*/ 27712 w 2175673"/>
                <a:gd name="connsiteY4" fmla="*/ 2162369 h 2175673"/>
                <a:gd name="connsiteX5" fmla="*/ 27712 w 2175673"/>
                <a:gd name="connsiteY5" fmla="*/ 2153452 h 2175673"/>
                <a:gd name="connsiteX6" fmla="*/ 2151669 w 2175673"/>
                <a:gd name="connsiteY6" fmla="*/ 27712 h 2175673"/>
                <a:gd name="connsiteX7" fmla="*/ 2162369 w 2175673"/>
                <a:gd name="connsiteY7" fmla="*/ 27712 h 2175673"/>
                <a:gd name="connsiteX8" fmla="*/ 2162369 w 2175673"/>
                <a:gd name="connsiteY8" fmla="*/ 27712 h 2175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5673" h="2175673">
                  <a:moveTo>
                    <a:pt x="2162369" y="27712"/>
                  </a:moveTo>
                  <a:cubicBezTo>
                    <a:pt x="2165935" y="31278"/>
                    <a:pt x="2165935" y="34845"/>
                    <a:pt x="2162369" y="36628"/>
                  </a:cubicBezTo>
                  <a:lnTo>
                    <a:pt x="36628" y="2162369"/>
                  </a:lnTo>
                  <a:cubicBezTo>
                    <a:pt x="33062" y="2165935"/>
                    <a:pt x="29495" y="2165935"/>
                    <a:pt x="27712" y="2162369"/>
                  </a:cubicBezTo>
                  <a:lnTo>
                    <a:pt x="27712" y="2162369"/>
                  </a:lnTo>
                  <a:cubicBezTo>
                    <a:pt x="24145" y="2160585"/>
                    <a:pt x="24145" y="2155235"/>
                    <a:pt x="27712" y="2153452"/>
                  </a:cubicBezTo>
                  <a:lnTo>
                    <a:pt x="2151669" y="27712"/>
                  </a:lnTo>
                  <a:cubicBezTo>
                    <a:pt x="2155235" y="24145"/>
                    <a:pt x="2158802" y="24145"/>
                    <a:pt x="2162369" y="27712"/>
                  </a:cubicBezTo>
                  <a:lnTo>
                    <a:pt x="2162369" y="27712"/>
                  </a:lnTo>
                  <a:close/>
                </a:path>
              </a:pathLst>
            </a:custGeom>
            <a:solidFill>
              <a:srgbClr val="80DA64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26027CF1-4A37-4888-9EA1-5FA0069967D9}"/>
                </a:ext>
              </a:extLst>
            </p:cNvPr>
            <p:cNvSpPr/>
            <p:nvPr/>
          </p:nvSpPr>
          <p:spPr>
            <a:xfrm>
              <a:off x="690718" y="1184598"/>
              <a:ext cx="2175674" cy="2175674"/>
            </a:xfrm>
            <a:custGeom>
              <a:avLst/>
              <a:gdLst>
                <a:gd name="connsiteX0" fmla="*/ 2160585 w 2175673"/>
                <a:gd name="connsiteY0" fmla="*/ 27712 h 2175673"/>
                <a:gd name="connsiteX1" fmla="*/ 2160585 w 2175673"/>
                <a:gd name="connsiteY1" fmla="*/ 36628 h 2175673"/>
                <a:gd name="connsiteX2" fmla="*/ 36628 w 2175673"/>
                <a:gd name="connsiteY2" fmla="*/ 2160585 h 2175673"/>
                <a:gd name="connsiteX3" fmla="*/ 27712 w 2175673"/>
                <a:gd name="connsiteY3" fmla="*/ 2160585 h 2175673"/>
                <a:gd name="connsiteX4" fmla="*/ 27712 w 2175673"/>
                <a:gd name="connsiteY4" fmla="*/ 2160585 h 2175673"/>
                <a:gd name="connsiteX5" fmla="*/ 27712 w 2175673"/>
                <a:gd name="connsiteY5" fmla="*/ 2151669 h 2175673"/>
                <a:gd name="connsiteX6" fmla="*/ 2149885 w 2175673"/>
                <a:gd name="connsiteY6" fmla="*/ 27712 h 2175673"/>
                <a:gd name="connsiteX7" fmla="*/ 2160585 w 2175673"/>
                <a:gd name="connsiteY7" fmla="*/ 27712 h 2175673"/>
                <a:gd name="connsiteX8" fmla="*/ 2160585 w 2175673"/>
                <a:gd name="connsiteY8" fmla="*/ 27712 h 2175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5673" h="2175673">
                  <a:moveTo>
                    <a:pt x="2160585" y="27712"/>
                  </a:moveTo>
                  <a:cubicBezTo>
                    <a:pt x="2164152" y="31278"/>
                    <a:pt x="2164152" y="34845"/>
                    <a:pt x="2160585" y="36628"/>
                  </a:cubicBezTo>
                  <a:lnTo>
                    <a:pt x="36628" y="2160585"/>
                  </a:lnTo>
                  <a:cubicBezTo>
                    <a:pt x="33062" y="2164152"/>
                    <a:pt x="29495" y="2164152"/>
                    <a:pt x="27712" y="2160585"/>
                  </a:cubicBezTo>
                  <a:lnTo>
                    <a:pt x="27712" y="2160585"/>
                  </a:lnTo>
                  <a:cubicBezTo>
                    <a:pt x="24145" y="2157019"/>
                    <a:pt x="24145" y="2153452"/>
                    <a:pt x="27712" y="2151669"/>
                  </a:cubicBezTo>
                  <a:lnTo>
                    <a:pt x="2149885" y="27712"/>
                  </a:lnTo>
                  <a:cubicBezTo>
                    <a:pt x="2153452" y="24145"/>
                    <a:pt x="2157019" y="24145"/>
                    <a:pt x="2160585" y="27712"/>
                  </a:cubicBezTo>
                  <a:lnTo>
                    <a:pt x="2160585" y="27712"/>
                  </a:lnTo>
                  <a:close/>
                </a:path>
              </a:pathLst>
            </a:custGeom>
            <a:solidFill>
              <a:srgbClr val="00BB82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59A9522-29FD-4FAC-BADB-2B492E1CCA62}"/>
                </a:ext>
              </a:extLst>
            </p:cNvPr>
            <p:cNvSpPr/>
            <p:nvPr/>
          </p:nvSpPr>
          <p:spPr>
            <a:xfrm>
              <a:off x="4657756" y="2296510"/>
              <a:ext cx="552835" cy="552835"/>
            </a:xfrm>
            <a:custGeom>
              <a:avLst/>
              <a:gdLst>
                <a:gd name="connsiteX0" fmla="*/ 542205 w 552835"/>
                <a:gd name="connsiteY0" fmla="*/ 283621 h 552835"/>
                <a:gd name="connsiteX1" fmla="*/ 283621 w 552835"/>
                <a:gd name="connsiteY1" fmla="*/ 542205 h 552835"/>
                <a:gd name="connsiteX2" fmla="*/ 25037 w 552835"/>
                <a:gd name="connsiteY2" fmla="*/ 283621 h 552835"/>
                <a:gd name="connsiteX3" fmla="*/ 283621 w 552835"/>
                <a:gd name="connsiteY3" fmla="*/ 25037 h 552835"/>
                <a:gd name="connsiteX4" fmla="*/ 542205 w 552835"/>
                <a:gd name="connsiteY4" fmla="*/ 283621 h 55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835" h="552835">
                  <a:moveTo>
                    <a:pt x="542205" y="283621"/>
                  </a:moveTo>
                  <a:cubicBezTo>
                    <a:pt x="542205" y="426288"/>
                    <a:pt x="426288" y="542205"/>
                    <a:pt x="283621" y="542205"/>
                  </a:cubicBezTo>
                  <a:cubicBezTo>
                    <a:pt x="140954" y="542205"/>
                    <a:pt x="25037" y="426288"/>
                    <a:pt x="25037" y="283621"/>
                  </a:cubicBezTo>
                  <a:cubicBezTo>
                    <a:pt x="25037" y="140954"/>
                    <a:pt x="140954" y="25037"/>
                    <a:pt x="283621" y="25037"/>
                  </a:cubicBezTo>
                  <a:cubicBezTo>
                    <a:pt x="426288" y="25037"/>
                    <a:pt x="542205" y="140954"/>
                    <a:pt x="542205" y="283621"/>
                  </a:cubicBezTo>
                  <a:close/>
                </a:path>
              </a:pathLst>
            </a:custGeom>
            <a:solidFill>
              <a:srgbClr val="C7D864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76032289-64A3-4915-A7AE-4909376F887C}"/>
                </a:ext>
              </a:extLst>
            </p:cNvPr>
            <p:cNvSpPr/>
            <p:nvPr/>
          </p:nvSpPr>
          <p:spPr>
            <a:xfrm>
              <a:off x="172658" y="1629987"/>
              <a:ext cx="1908173" cy="1908173"/>
            </a:xfrm>
            <a:custGeom>
              <a:avLst/>
              <a:gdLst>
                <a:gd name="connsiteX0" fmla="*/ 1854743 w 1908172"/>
                <a:gd name="connsiteY0" fmla="*/ 63824 h 1908172"/>
                <a:gd name="connsiteX1" fmla="*/ 1854743 w 1908172"/>
                <a:gd name="connsiteY1" fmla="*/ 251075 h 1908172"/>
                <a:gd name="connsiteX2" fmla="*/ 519022 w 1908172"/>
                <a:gd name="connsiteY2" fmla="*/ 1586796 h 1908172"/>
                <a:gd name="connsiteX3" fmla="*/ 331771 w 1908172"/>
                <a:gd name="connsiteY3" fmla="*/ 1586796 h 1908172"/>
                <a:gd name="connsiteX4" fmla="*/ 331771 w 1908172"/>
                <a:gd name="connsiteY4" fmla="*/ 1586796 h 1908172"/>
                <a:gd name="connsiteX5" fmla="*/ 331771 w 1908172"/>
                <a:gd name="connsiteY5" fmla="*/ 1399545 h 1908172"/>
                <a:gd name="connsiteX6" fmla="*/ 1667492 w 1908172"/>
                <a:gd name="connsiteY6" fmla="*/ 63824 h 1908172"/>
                <a:gd name="connsiteX7" fmla="*/ 1854743 w 1908172"/>
                <a:gd name="connsiteY7" fmla="*/ 63824 h 1908172"/>
                <a:gd name="connsiteX8" fmla="*/ 1854743 w 1908172"/>
                <a:gd name="connsiteY8" fmla="*/ 63824 h 1908172"/>
                <a:gd name="connsiteX9" fmla="*/ 158787 w 1908172"/>
                <a:gd name="connsiteY9" fmla="*/ 1626029 h 1908172"/>
                <a:gd name="connsiteX10" fmla="*/ 25037 w 1908172"/>
                <a:gd name="connsiteY10" fmla="*/ 1759780 h 1908172"/>
                <a:gd name="connsiteX11" fmla="*/ 158787 w 1908172"/>
                <a:gd name="connsiteY11" fmla="*/ 1893530 h 1908172"/>
                <a:gd name="connsiteX12" fmla="*/ 292537 w 1908172"/>
                <a:gd name="connsiteY12" fmla="*/ 1759780 h 1908172"/>
                <a:gd name="connsiteX13" fmla="*/ 158787 w 1908172"/>
                <a:gd name="connsiteY13" fmla="*/ 1626029 h 190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8172" h="1908172">
                  <a:moveTo>
                    <a:pt x="1854743" y="63824"/>
                  </a:moveTo>
                  <a:cubicBezTo>
                    <a:pt x="1906459" y="115541"/>
                    <a:pt x="1906459" y="199358"/>
                    <a:pt x="1854743" y="251075"/>
                  </a:cubicBezTo>
                  <a:lnTo>
                    <a:pt x="519022" y="1586796"/>
                  </a:lnTo>
                  <a:cubicBezTo>
                    <a:pt x="467305" y="1638513"/>
                    <a:pt x="383488" y="1638513"/>
                    <a:pt x="331771" y="1586796"/>
                  </a:cubicBezTo>
                  <a:lnTo>
                    <a:pt x="331771" y="1586796"/>
                  </a:lnTo>
                  <a:cubicBezTo>
                    <a:pt x="280054" y="1535079"/>
                    <a:pt x="280054" y="1451262"/>
                    <a:pt x="331771" y="1399545"/>
                  </a:cubicBezTo>
                  <a:lnTo>
                    <a:pt x="1667492" y="63824"/>
                  </a:lnTo>
                  <a:cubicBezTo>
                    <a:pt x="1719209" y="12107"/>
                    <a:pt x="1803026" y="12107"/>
                    <a:pt x="1854743" y="63824"/>
                  </a:cubicBezTo>
                  <a:lnTo>
                    <a:pt x="1854743" y="63824"/>
                  </a:lnTo>
                  <a:close/>
                  <a:moveTo>
                    <a:pt x="158787" y="1626029"/>
                  </a:moveTo>
                  <a:cubicBezTo>
                    <a:pt x="85670" y="1626029"/>
                    <a:pt x="25037" y="1684880"/>
                    <a:pt x="25037" y="1759780"/>
                  </a:cubicBezTo>
                  <a:cubicBezTo>
                    <a:pt x="25037" y="1834680"/>
                    <a:pt x="83887" y="1893530"/>
                    <a:pt x="158787" y="1893530"/>
                  </a:cubicBezTo>
                  <a:cubicBezTo>
                    <a:pt x="233687" y="1893530"/>
                    <a:pt x="292537" y="1834680"/>
                    <a:pt x="292537" y="1759780"/>
                  </a:cubicBezTo>
                  <a:cubicBezTo>
                    <a:pt x="292537" y="1684880"/>
                    <a:pt x="231904" y="1626029"/>
                    <a:pt x="158787" y="1626029"/>
                  </a:cubicBezTo>
                  <a:close/>
                </a:path>
              </a:pathLst>
            </a:custGeom>
            <a:solidFill>
              <a:srgbClr val="80DA64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0BBE3B4-B55D-4CEB-9F2F-F4069F0DA22C}"/>
                </a:ext>
              </a:extLst>
            </p:cNvPr>
            <p:cNvSpPr/>
            <p:nvPr/>
          </p:nvSpPr>
          <p:spPr>
            <a:xfrm>
              <a:off x="1532524" y="2308171"/>
              <a:ext cx="2443175" cy="2443175"/>
            </a:xfrm>
            <a:custGeom>
              <a:avLst/>
              <a:gdLst>
                <a:gd name="connsiteX0" fmla="*/ 2435150 w 2443174"/>
                <a:gd name="connsiteY0" fmla="*/ 1224262 h 2443174"/>
                <a:gd name="connsiteX1" fmla="*/ 1224262 w 2443174"/>
                <a:gd name="connsiteY1" fmla="*/ 2435150 h 2443174"/>
                <a:gd name="connsiteX2" fmla="*/ 13375 w 2443174"/>
                <a:gd name="connsiteY2" fmla="*/ 1224262 h 2443174"/>
                <a:gd name="connsiteX3" fmla="*/ 1224262 w 2443174"/>
                <a:gd name="connsiteY3" fmla="*/ 13375 h 2443174"/>
                <a:gd name="connsiteX4" fmla="*/ 2435150 w 2443174"/>
                <a:gd name="connsiteY4" fmla="*/ 1224262 h 244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3174" h="2443174">
                  <a:moveTo>
                    <a:pt x="2435150" y="1224262"/>
                  </a:moveTo>
                  <a:cubicBezTo>
                    <a:pt x="2435150" y="1893017"/>
                    <a:pt x="1893017" y="2435150"/>
                    <a:pt x="1224262" y="2435150"/>
                  </a:cubicBezTo>
                  <a:cubicBezTo>
                    <a:pt x="555508" y="2435150"/>
                    <a:pt x="13375" y="1893017"/>
                    <a:pt x="13375" y="1224262"/>
                  </a:cubicBezTo>
                  <a:cubicBezTo>
                    <a:pt x="13375" y="555508"/>
                    <a:pt x="555508" y="13375"/>
                    <a:pt x="1224262" y="13375"/>
                  </a:cubicBezTo>
                  <a:cubicBezTo>
                    <a:pt x="1893017" y="13375"/>
                    <a:pt x="2435150" y="555508"/>
                    <a:pt x="2435150" y="1224262"/>
                  </a:cubicBezTo>
                  <a:close/>
                </a:path>
              </a:pathLst>
            </a:custGeom>
            <a:solidFill>
              <a:srgbClr val="D8D9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EEEFC62-AE88-4D37-9347-4381CF05F0CD}"/>
                </a:ext>
              </a:extLst>
            </p:cNvPr>
            <p:cNvSpPr/>
            <p:nvPr/>
          </p:nvSpPr>
          <p:spPr>
            <a:xfrm>
              <a:off x="1470107" y="2204738"/>
              <a:ext cx="2443175" cy="2443175"/>
            </a:xfrm>
            <a:custGeom>
              <a:avLst/>
              <a:gdLst>
                <a:gd name="connsiteX0" fmla="*/ 2435150 w 2443174"/>
                <a:gd name="connsiteY0" fmla="*/ 1224262 h 2443174"/>
                <a:gd name="connsiteX1" fmla="*/ 1224262 w 2443174"/>
                <a:gd name="connsiteY1" fmla="*/ 2433367 h 2443174"/>
                <a:gd name="connsiteX2" fmla="*/ 13375 w 2443174"/>
                <a:gd name="connsiteY2" fmla="*/ 1224262 h 2443174"/>
                <a:gd name="connsiteX3" fmla="*/ 1224262 w 2443174"/>
                <a:gd name="connsiteY3" fmla="*/ 13375 h 2443174"/>
                <a:gd name="connsiteX4" fmla="*/ 2435150 w 2443174"/>
                <a:gd name="connsiteY4" fmla="*/ 1224262 h 244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3174" h="2443174">
                  <a:moveTo>
                    <a:pt x="2435150" y="1224262"/>
                  </a:moveTo>
                  <a:cubicBezTo>
                    <a:pt x="2435150" y="1893015"/>
                    <a:pt x="1893015" y="2433367"/>
                    <a:pt x="1224262" y="2433367"/>
                  </a:cubicBezTo>
                  <a:cubicBezTo>
                    <a:pt x="555510" y="2433367"/>
                    <a:pt x="13375" y="1891231"/>
                    <a:pt x="13375" y="1224262"/>
                  </a:cubicBezTo>
                  <a:cubicBezTo>
                    <a:pt x="13375" y="555510"/>
                    <a:pt x="555510" y="13375"/>
                    <a:pt x="1224262" y="13375"/>
                  </a:cubicBezTo>
                  <a:cubicBezTo>
                    <a:pt x="1893015" y="13375"/>
                    <a:pt x="2435150" y="555510"/>
                    <a:pt x="2435150" y="122426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4383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4AD73-DB4C-4292-B948-DD03AFCF7F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85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DA1B-AD88-4FE4-9A07-FE7BCADCEB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76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D561-C5FA-4E2E-946B-6F8BEFA185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43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FE94-9529-4ECC-B044-6886F67059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53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17F3-0A96-485E-A95D-A3DCB31E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88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905-E0AE-40DF-AE60-8CA23BED9E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1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1DD4-B402-4197-AEFC-A89601D038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5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C74C-B2E0-4F9F-87A6-CD0E096ABF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23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A90E-251B-48EE-BA03-65CF428139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79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90AA-AE90-41B9-99F8-562652DEC6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1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12E04D-1EA9-42D7-BB7F-0E8A857E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521E-89B2-4CAE-9D1A-33FF902EEB41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1F9B9C-59B8-4B56-9DF6-BCCC8E90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3441F9-EF24-4D64-B949-096D575E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E0516-145C-4BD0-A9F2-CA7671F5DEB7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aphic 1">
            <a:extLst>
              <a:ext uri="{FF2B5EF4-FFF2-40B4-BE49-F238E27FC236}">
                <a16:creationId xmlns:a16="http://schemas.microsoft.com/office/drawing/2014/main" xmlns="" id="{823734A6-667A-4EA6-B4A8-ABD758E4E01F}"/>
              </a:ext>
            </a:extLst>
          </p:cNvPr>
          <p:cNvGrpSpPr/>
          <p:nvPr/>
        </p:nvGrpSpPr>
        <p:grpSpPr>
          <a:xfrm>
            <a:off x="2532991" y="1383649"/>
            <a:ext cx="3011217" cy="3161245"/>
            <a:chOff x="172658" y="776283"/>
            <a:chExt cx="5037933" cy="528893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56B088D-1A58-4CC3-86D8-7CD4C294C309}"/>
                </a:ext>
              </a:extLst>
            </p:cNvPr>
            <p:cNvSpPr/>
            <p:nvPr/>
          </p:nvSpPr>
          <p:spPr>
            <a:xfrm>
              <a:off x="1202606" y="1753553"/>
              <a:ext cx="2906843" cy="2906843"/>
            </a:xfrm>
            <a:custGeom>
              <a:avLst/>
              <a:gdLst>
                <a:gd name="connsiteX0" fmla="*/ 2838184 w 2906842"/>
                <a:gd name="connsiteY0" fmla="*/ 82925 h 2906842"/>
                <a:gd name="connsiteX1" fmla="*/ 2838184 w 2906842"/>
                <a:gd name="connsiteY1" fmla="*/ 421760 h 2906842"/>
                <a:gd name="connsiteX2" fmla="*/ 421760 w 2906842"/>
                <a:gd name="connsiteY2" fmla="*/ 2839968 h 2906842"/>
                <a:gd name="connsiteX3" fmla="*/ 82925 w 2906842"/>
                <a:gd name="connsiteY3" fmla="*/ 2839968 h 2906842"/>
                <a:gd name="connsiteX4" fmla="*/ 82925 w 2906842"/>
                <a:gd name="connsiteY4" fmla="*/ 2839968 h 2906842"/>
                <a:gd name="connsiteX5" fmla="*/ 82925 w 2906842"/>
                <a:gd name="connsiteY5" fmla="*/ 2501133 h 2906842"/>
                <a:gd name="connsiteX6" fmla="*/ 2499350 w 2906842"/>
                <a:gd name="connsiteY6" fmla="*/ 82925 h 2906842"/>
                <a:gd name="connsiteX7" fmla="*/ 2838184 w 2906842"/>
                <a:gd name="connsiteY7" fmla="*/ 82925 h 2906842"/>
                <a:gd name="connsiteX8" fmla="*/ 2838184 w 2906842"/>
                <a:gd name="connsiteY8" fmla="*/ 82925 h 290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6842" h="2906842">
                  <a:moveTo>
                    <a:pt x="2838184" y="82925"/>
                  </a:moveTo>
                  <a:cubicBezTo>
                    <a:pt x="2930918" y="177442"/>
                    <a:pt x="2930918" y="329026"/>
                    <a:pt x="2838184" y="421760"/>
                  </a:cubicBezTo>
                  <a:lnTo>
                    <a:pt x="421760" y="2839968"/>
                  </a:lnTo>
                  <a:cubicBezTo>
                    <a:pt x="329026" y="2932701"/>
                    <a:pt x="175659" y="2932701"/>
                    <a:pt x="82925" y="2839968"/>
                  </a:cubicBezTo>
                  <a:lnTo>
                    <a:pt x="82925" y="2839968"/>
                  </a:lnTo>
                  <a:cubicBezTo>
                    <a:pt x="-9808" y="2747234"/>
                    <a:pt x="-9808" y="2593867"/>
                    <a:pt x="82925" y="2501133"/>
                  </a:cubicBezTo>
                  <a:lnTo>
                    <a:pt x="2499350" y="82925"/>
                  </a:lnTo>
                  <a:cubicBezTo>
                    <a:pt x="2593867" y="-9808"/>
                    <a:pt x="2745451" y="-9808"/>
                    <a:pt x="2838184" y="82925"/>
                  </a:cubicBezTo>
                  <a:lnTo>
                    <a:pt x="2838184" y="82925"/>
                  </a:lnTo>
                  <a:close/>
                </a:path>
              </a:pathLst>
            </a:custGeom>
            <a:solidFill>
              <a:srgbClr val="0050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7F126372-7175-40ED-8BDC-5EA2CF89847D}"/>
                </a:ext>
              </a:extLst>
            </p:cNvPr>
            <p:cNvSpPr/>
            <p:nvPr/>
          </p:nvSpPr>
          <p:spPr>
            <a:xfrm>
              <a:off x="1361323" y="776283"/>
              <a:ext cx="2906843" cy="2906843"/>
            </a:xfrm>
            <a:custGeom>
              <a:avLst/>
              <a:gdLst>
                <a:gd name="connsiteX0" fmla="*/ 2839968 w 2906842"/>
                <a:gd name="connsiteY0" fmla="*/ 82925 h 2906842"/>
                <a:gd name="connsiteX1" fmla="*/ 2839968 w 2906842"/>
                <a:gd name="connsiteY1" fmla="*/ 421760 h 2906842"/>
                <a:gd name="connsiteX2" fmla="*/ 421760 w 2906842"/>
                <a:gd name="connsiteY2" fmla="*/ 2839968 h 2906842"/>
                <a:gd name="connsiteX3" fmla="*/ 82925 w 2906842"/>
                <a:gd name="connsiteY3" fmla="*/ 2839968 h 2906842"/>
                <a:gd name="connsiteX4" fmla="*/ 82925 w 2906842"/>
                <a:gd name="connsiteY4" fmla="*/ 2839968 h 2906842"/>
                <a:gd name="connsiteX5" fmla="*/ 82925 w 2906842"/>
                <a:gd name="connsiteY5" fmla="*/ 2501133 h 2906842"/>
                <a:gd name="connsiteX6" fmla="*/ 2501133 w 2906842"/>
                <a:gd name="connsiteY6" fmla="*/ 82925 h 2906842"/>
                <a:gd name="connsiteX7" fmla="*/ 2839968 w 2906842"/>
                <a:gd name="connsiteY7" fmla="*/ 82925 h 2906842"/>
                <a:gd name="connsiteX8" fmla="*/ 2839968 w 2906842"/>
                <a:gd name="connsiteY8" fmla="*/ 82925 h 290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6842" h="2906842">
                  <a:moveTo>
                    <a:pt x="2839968" y="82925"/>
                  </a:moveTo>
                  <a:cubicBezTo>
                    <a:pt x="2932701" y="175659"/>
                    <a:pt x="2932701" y="329026"/>
                    <a:pt x="2839968" y="421760"/>
                  </a:cubicBezTo>
                  <a:lnTo>
                    <a:pt x="421760" y="2839968"/>
                  </a:lnTo>
                  <a:cubicBezTo>
                    <a:pt x="329026" y="2932701"/>
                    <a:pt x="175659" y="2932701"/>
                    <a:pt x="82925" y="2839968"/>
                  </a:cubicBezTo>
                  <a:lnTo>
                    <a:pt x="82925" y="2839968"/>
                  </a:lnTo>
                  <a:cubicBezTo>
                    <a:pt x="-9808" y="2747234"/>
                    <a:pt x="-9808" y="2593867"/>
                    <a:pt x="82925" y="2501133"/>
                  </a:cubicBezTo>
                  <a:lnTo>
                    <a:pt x="2501133" y="82925"/>
                  </a:lnTo>
                  <a:cubicBezTo>
                    <a:pt x="2593867" y="-9808"/>
                    <a:pt x="2747234" y="-9808"/>
                    <a:pt x="2839968" y="82925"/>
                  </a:cubicBezTo>
                  <a:lnTo>
                    <a:pt x="2839968" y="82925"/>
                  </a:lnTo>
                  <a:close/>
                </a:path>
              </a:pathLst>
            </a:custGeom>
            <a:solidFill>
              <a:srgbClr val="16B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C22C6F23-9CEA-40AB-B689-D5CC0020566F}"/>
                </a:ext>
              </a:extLst>
            </p:cNvPr>
            <p:cNvSpPr/>
            <p:nvPr/>
          </p:nvSpPr>
          <p:spPr>
            <a:xfrm>
              <a:off x="740721" y="1753553"/>
              <a:ext cx="2906843" cy="2906843"/>
            </a:xfrm>
            <a:custGeom>
              <a:avLst/>
              <a:gdLst>
                <a:gd name="connsiteX0" fmla="*/ 2839968 w 2906842"/>
                <a:gd name="connsiteY0" fmla="*/ 82925 h 2906842"/>
                <a:gd name="connsiteX1" fmla="*/ 2839968 w 2906842"/>
                <a:gd name="connsiteY1" fmla="*/ 421760 h 2906842"/>
                <a:gd name="connsiteX2" fmla="*/ 421760 w 2906842"/>
                <a:gd name="connsiteY2" fmla="*/ 2839968 h 2906842"/>
                <a:gd name="connsiteX3" fmla="*/ 82925 w 2906842"/>
                <a:gd name="connsiteY3" fmla="*/ 2839968 h 2906842"/>
                <a:gd name="connsiteX4" fmla="*/ 82925 w 2906842"/>
                <a:gd name="connsiteY4" fmla="*/ 2839968 h 2906842"/>
                <a:gd name="connsiteX5" fmla="*/ 82925 w 2906842"/>
                <a:gd name="connsiteY5" fmla="*/ 2501133 h 2906842"/>
                <a:gd name="connsiteX6" fmla="*/ 2501133 w 2906842"/>
                <a:gd name="connsiteY6" fmla="*/ 82925 h 2906842"/>
                <a:gd name="connsiteX7" fmla="*/ 2839968 w 2906842"/>
                <a:gd name="connsiteY7" fmla="*/ 82925 h 2906842"/>
                <a:gd name="connsiteX8" fmla="*/ 2839968 w 2906842"/>
                <a:gd name="connsiteY8" fmla="*/ 82925 h 290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6842" h="2906842">
                  <a:moveTo>
                    <a:pt x="2839968" y="82925"/>
                  </a:moveTo>
                  <a:cubicBezTo>
                    <a:pt x="2932701" y="177442"/>
                    <a:pt x="2932701" y="329026"/>
                    <a:pt x="2839968" y="421760"/>
                  </a:cubicBezTo>
                  <a:lnTo>
                    <a:pt x="421760" y="2839968"/>
                  </a:lnTo>
                  <a:cubicBezTo>
                    <a:pt x="329026" y="2932701"/>
                    <a:pt x="175659" y="2932701"/>
                    <a:pt x="82925" y="2839968"/>
                  </a:cubicBezTo>
                  <a:lnTo>
                    <a:pt x="82925" y="2839968"/>
                  </a:lnTo>
                  <a:cubicBezTo>
                    <a:pt x="-9808" y="2747234"/>
                    <a:pt x="-9808" y="2593867"/>
                    <a:pt x="82925" y="2501133"/>
                  </a:cubicBezTo>
                  <a:lnTo>
                    <a:pt x="2501133" y="82925"/>
                  </a:lnTo>
                  <a:cubicBezTo>
                    <a:pt x="2593867" y="-9808"/>
                    <a:pt x="2745451" y="-9808"/>
                    <a:pt x="2839968" y="82925"/>
                  </a:cubicBezTo>
                  <a:lnTo>
                    <a:pt x="2839968" y="82925"/>
                  </a:lnTo>
                  <a:close/>
                </a:path>
              </a:pathLst>
            </a:custGeom>
            <a:solidFill>
              <a:srgbClr val="0050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6D4F7DD7-DF2F-4704-B212-841ABCD1CB69}"/>
                </a:ext>
              </a:extLst>
            </p:cNvPr>
            <p:cNvSpPr/>
            <p:nvPr/>
          </p:nvSpPr>
          <p:spPr>
            <a:xfrm>
              <a:off x="1361323" y="1225684"/>
              <a:ext cx="2015173" cy="2033007"/>
            </a:xfrm>
            <a:custGeom>
              <a:avLst/>
              <a:gdLst>
                <a:gd name="connsiteX0" fmla="*/ 1971482 w 2015173"/>
                <a:gd name="connsiteY0" fmla="*/ 61525 h 2033006"/>
                <a:gd name="connsiteX1" fmla="*/ 1971482 w 2015173"/>
                <a:gd name="connsiteY1" fmla="*/ 296926 h 2033006"/>
                <a:gd name="connsiteX2" fmla="*/ 296926 w 2015173"/>
                <a:gd name="connsiteY2" fmla="*/ 1971482 h 2033006"/>
                <a:gd name="connsiteX3" fmla="*/ 61525 w 2015173"/>
                <a:gd name="connsiteY3" fmla="*/ 1971482 h 2033006"/>
                <a:gd name="connsiteX4" fmla="*/ 61525 w 2015173"/>
                <a:gd name="connsiteY4" fmla="*/ 1971482 h 2033006"/>
                <a:gd name="connsiteX5" fmla="*/ 61525 w 2015173"/>
                <a:gd name="connsiteY5" fmla="*/ 1736081 h 2033006"/>
                <a:gd name="connsiteX6" fmla="*/ 1736081 w 2015173"/>
                <a:gd name="connsiteY6" fmla="*/ 61525 h 2033006"/>
                <a:gd name="connsiteX7" fmla="*/ 1971482 w 2015173"/>
                <a:gd name="connsiteY7" fmla="*/ 61525 h 2033006"/>
                <a:gd name="connsiteX8" fmla="*/ 1971482 w 2015173"/>
                <a:gd name="connsiteY8" fmla="*/ 61525 h 203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5173" h="2033006">
                  <a:moveTo>
                    <a:pt x="1971482" y="61525"/>
                  </a:moveTo>
                  <a:cubicBezTo>
                    <a:pt x="2035682" y="125725"/>
                    <a:pt x="2035682" y="230942"/>
                    <a:pt x="1971482" y="296926"/>
                  </a:cubicBezTo>
                  <a:lnTo>
                    <a:pt x="296926" y="1971482"/>
                  </a:lnTo>
                  <a:cubicBezTo>
                    <a:pt x="232726" y="2035682"/>
                    <a:pt x="127509" y="2035682"/>
                    <a:pt x="61525" y="1971482"/>
                  </a:cubicBezTo>
                  <a:lnTo>
                    <a:pt x="61525" y="1971482"/>
                  </a:lnTo>
                  <a:cubicBezTo>
                    <a:pt x="-2675" y="1907281"/>
                    <a:pt x="-2675" y="1802064"/>
                    <a:pt x="61525" y="1736081"/>
                  </a:cubicBezTo>
                  <a:lnTo>
                    <a:pt x="1736081" y="61525"/>
                  </a:lnTo>
                  <a:cubicBezTo>
                    <a:pt x="1802064" y="-2675"/>
                    <a:pt x="1907281" y="-2675"/>
                    <a:pt x="1971482" y="61525"/>
                  </a:cubicBezTo>
                  <a:lnTo>
                    <a:pt x="1971482" y="61525"/>
                  </a:lnTo>
                  <a:close/>
                </a:path>
              </a:pathLst>
            </a:custGeom>
            <a:solidFill>
              <a:srgbClr val="16B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6801716C-E900-4800-81E2-026E4E4D275A}"/>
                </a:ext>
              </a:extLst>
            </p:cNvPr>
            <p:cNvSpPr/>
            <p:nvPr/>
          </p:nvSpPr>
          <p:spPr>
            <a:xfrm>
              <a:off x="2529411" y="4307295"/>
              <a:ext cx="1551505" cy="1551505"/>
            </a:xfrm>
            <a:custGeom>
              <a:avLst/>
              <a:gdLst>
                <a:gd name="connsiteX0" fmla="*/ 1514947 w 1551505"/>
                <a:gd name="connsiteY0" fmla="*/ 50825 h 1551505"/>
                <a:gd name="connsiteX1" fmla="*/ 1514947 w 1551505"/>
                <a:gd name="connsiteY1" fmla="*/ 230942 h 1551505"/>
                <a:gd name="connsiteX2" fmla="*/ 230942 w 1551505"/>
                <a:gd name="connsiteY2" fmla="*/ 1514947 h 1551505"/>
                <a:gd name="connsiteX3" fmla="*/ 50825 w 1551505"/>
                <a:gd name="connsiteY3" fmla="*/ 1514947 h 1551505"/>
                <a:gd name="connsiteX4" fmla="*/ 50825 w 1551505"/>
                <a:gd name="connsiteY4" fmla="*/ 1514947 h 1551505"/>
                <a:gd name="connsiteX5" fmla="*/ 50825 w 1551505"/>
                <a:gd name="connsiteY5" fmla="*/ 1334829 h 1551505"/>
                <a:gd name="connsiteX6" fmla="*/ 1334829 w 1551505"/>
                <a:gd name="connsiteY6" fmla="*/ 50825 h 1551505"/>
                <a:gd name="connsiteX7" fmla="*/ 1514947 w 1551505"/>
                <a:gd name="connsiteY7" fmla="*/ 50825 h 1551505"/>
                <a:gd name="connsiteX8" fmla="*/ 1514947 w 1551505"/>
                <a:gd name="connsiteY8" fmla="*/ 50825 h 155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1505" h="1551505">
                  <a:moveTo>
                    <a:pt x="1514947" y="50825"/>
                  </a:moveTo>
                  <a:cubicBezTo>
                    <a:pt x="1564880" y="100758"/>
                    <a:pt x="1564880" y="181009"/>
                    <a:pt x="1514947" y="230942"/>
                  </a:cubicBezTo>
                  <a:lnTo>
                    <a:pt x="230942" y="1514947"/>
                  </a:lnTo>
                  <a:cubicBezTo>
                    <a:pt x="181009" y="1564880"/>
                    <a:pt x="100758" y="1564880"/>
                    <a:pt x="50825" y="1514947"/>
                  </a:cubicBezTo>
                  <a:lnTo>
                    <a:pt x="50825" y="1514947"/>
                  </a:lnTo>
                  <a:cubicBezTo>
                    <a:pt x="892" y="1465013"/>
                    <a:pt x="892" y="1384763"/>
                    <a:pt x="50825" y="1334829"/>
                  </a:cubicBezTo>
                  <a:lnTo>
                    <a:pt x="1334829" y="50825"/>
                  </a:lnTo>
                  <a:cubicBezTo>
                    <a:pt x="1384763" y="892"/>
                    <a:pt x="1465013" y="892"/>
                    <a:pt x="1514947" y="50825"/>
                  </a:cubicBezTo>
                  <a:lnTo>
                    <a:pt x="1514947" y="50825"/>
                  </a:lnTo>
                  <a:close/>
                </a:path>
              </a:pathLst>
            </a:custGeom>
            <a:solidFill>
              <a:srgbClr val="E5F2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2438EC5-6C3F-4180-94E8-459455AAB27E}"/>
                </a:ext>
              </a:extLst>
            </p:cNvPr>
            <p:cNvSpPr/>
            <p:nvPr/>
          </p:nvSpPr>
          <p:spPr>
            <a:xfrm>
              <a:off x="1482145" y="3093953"/>
              <a:ext cx="2585842" cy="2585842"/>
            </a:xfrm>
            <a:custGeom>
              <a:avLst/>
              <a:gdLst>
                <a:gd name="connsiteX0" fmla="*/ 2526546 w 2585841"/>
                <a:gd name="connsiteY0" fmla="*/ 76462 h 2585841"/>
                <a:gd name="connsiteX1" fmla="*/ 2526546 w 2585841"/>
                <a:gd name="connsiteY1" fmla="*/ 377847 h 2585841"/>
                <a:gd name="connsiteX2" fmla="*/ 377622 w 2585841"/>
                <a:gd name="connsiteY2" fmla="*/ 2524987 h 2585841"/>
                <a:gd name="connsiteX3" fmla="*/ 76238 w 2585841"/>
                <a:gd name="connsiteY3" fmla="*/ 2524987 h 2585841"/>
                <a:gd name="connsiteX4" fmla="*/ 76238 w 2585841"/>
                <a:gd name="connsiteY4" fmla="*/ 2524987 h 2585841"/>
                <a:gd name="connsiteX5" fmla="*/ 76238 w 2585841"/>
                <a:gd name="connsiteY5" fmla="*/ 2223603 h 2585841"/>
                <a:gd name="connsiteX6" fmla="*/ 2225162 w 2585841"/>
                <a:gd name="connsiteY6" fmla="*/ 74679 h 2585841"/>
                <a:gd name="connsiteX7" fmla="*/ 2526546 w 2585841"/>
                <a:gd name="connsiteY7" fmla="*/ 76462 h 2585841"/>
                <a:gd name="connsiteX8" fmla="*/ 2526546 w 2585841"/>
                <a:gd name="connsiteY8" fmla="*/ 76462 h 258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5841" h="2585841">
                  <a:moveTo>
                    <a:pt x="2526546" y="76462"/>
                  </a:moveTo>
                  <a:cubicBezTo>
                    <a:pt x="2610363" y="160279"/>
                    <a:pt x="2610363" y="294030"/>
                    <a:pt x="2526546" y="377847"/>
                  </a:cubicBezTo>
                  <a:lnTo>
                    <a:pt x="377622" y="2524987"/>
                  </a:lnTo>
                  <a:cubicBezTo>
                    <a:pt x="293805" y="2608804"/>
                    <a:pt x="160055" y="2608804"/>
                    <a:pt x="76238" y="2524987"/>
                  </a:cubicBezTo>
                  <a:lnTo>
                    <a:pt x="76238" y="2524987"/>
                  </a:lnTo>
                  <a:cubicBezTo>
                    <a:pt x="-7579" y="2441170"/>
                    <a:pt x="-7579" y="2307420"/>
                    <a:pt x="76238" y="2223603"/>
                  </a:cubicBezTo>
                  <a:lnTo>
                    <a:pt x="2225162" y="74679"/>
                  </a:lnTo>
                  <a:cubicBezTo>
                    <a:pt x="2308978" y="-7354"/>
                    <a:pt x="2442729" y="-7354"/>
                    <a:pt x="2526546" y="76462"/>
                  </a:cubicBezTo>
                  <a:lnTo>
                    <a:pt x="2526546" y="76462"/>
                  </a:lnTo>
                  <a:close/>
                </a:path>
              </a:pathLst>
            </a:custGeom>
            <a:solidFill>
              <a:srgbClr val="00BB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214552FE-53BE-44D6-A1B3-F07D804F40C4}"/>
                </a:ext>
              </a:extLst>
            </p:cNvPr>
            <p:cNvSpPr/>
            <p:nvPr/>
          </p:nvSpPr>
          <p:spPr>
            <a:xfrm>
              <a:off x="1446032" y="2837377"/>
              <a:ext cx="3227844" cy="3227844"/>
            </a:xfrm>
            <a:custGeom>
              <a:avLst/>
              <a:gdLst>
                <a:gd name="connsiteX0" fmla="*/ 3152944 w 3227843"/>
                <a:gd name="connsiteY0" fmla="*/ 92288 h 3227843"/>
                <a:gd name="connsiteX1" fmla="*/ 3152944 w 3227843"/>
                <a:gd name="connsiteY1" fmla="*/ 468573 h 3227843"/>
                <a:gd name="connsiteX2" fmla="*/ 467235 w 3227843"/>
                <a:gd name="connsiteY2" fmla="*/ 3152498 h 3227843"/>
                <a:gd name="connsiteX3" fmla="*/ 90950 w 3227843"/>
                <a:gd name="connsiteY3" fmla="*/ 3152498 h 3227843"/>
                <a:gd name="connsiteX4" fmla="*/ 90950 w 3227843"/>
                <a:gd name="connsiteY4" fmla="*/ 3152498 h 3227843"/>
                <a:gd name="connsiteX5" fmla="*/ 90950 w 3227843"/>
                <a:gd name="connsiteY5" fmla="*/ 2776213 h 3227843"/>
                <a:gd name="connsiteX6" fmla="*/ 2776659 w 3227843"/>
                <a:gd name="connsiteY6" fmla="*/ 92288 h 3227843"/>
                <a:gd name="connsiteX7" fmla="*/ 3152944 w 3227843"/>
                <a:gd name="connsiteY7" fmla="*/ 92288 h 3227843"/>
                <a:gd name="connsiteX8" fmla="*/ 3152944 w 3227843"/>
                <a:gd name="connsiteY8" fmla="*/ 92288 h 32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843" h="3227843">
                  <a:moveTo>
                    <a:pt x="3152944" y="92288"/>
                  </a:moveTo>
                  <a:cubicBezTo>
                    <a:pt x="3256377" y="195722"/>
                    <a:pt x="3256377" y="365139"/>
                    <a:pt x="3152944" y="468573"/>
                  </a:cubicBezTo>
                  <a:lnTo>
                    <a:pt x="467235" y="3152498"/>
                  </a:lnTo>
                  <a:cubicBezTo>
                    <a:pt x="363801" y="3255932"/>
                    <a:pt x="194384" y="3255932"/>
                    <a:pt x="90950" y="3152498"/>
                  </a:cubicBezTo>
                  <a:lnTo>
                    <a:pt x="90950" y="3152498"/>
                  </a:lnTo>
                  <a:cubicBezTo>
                    <a:pt x="-12483" y="3049064"/>
                    <a:pt x="-12483" y="2879647"/>
                    <a:pt x="90950" y="2776213"/>
                  </a:cubicBezTo>
                  <a:lnTo>
                    <a:pt x="2776659" y="92288"/>
                  </a:lnTo>
                  <a:cubicBezTo>
                    <a:pt x="2880093" y="-12929"/>
                    <a:pt x="3047727" y="-12929"/>
                    <a:pt x="3152944" y="92288"/>
                  </a:cubicBezTo>
                  <a:lnTo>
                    <a:pt x="3152944" y="92288"/>
                  </a:lnTo>
                  <a:close/>
                </a:path>
              </a:pathLst>
            </a:custGeom>
            <a:solidFill>
              <a:srgbClr val="80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B5CBC570-A9C1-40CB-9D22-3955B4614D27}"/>
                </a:ext>
              </a:extLst>
            </p:cNvPr>
            <p:cNvSpPr/>
            <p:nvPr/>
          </p:nvSpPr>
          <p:spPr>
            <a:xfrm>
              <a:off x="578883" y="2936120"/>
              <a:ext cx="3120844" cy="3120844"/>
            </a:xfrm>
            <a:custGeom>
              <a:avLst/>
              <a:gdLst>
                <a:gd name="connsiteX0" fmla="*/ 3110589 w 3120843"/>
                <a:gd name="connsiteY0" fmla="*/ 25645 h 3120843"/>
                <a:gd name="connsiteX1" fmla="*/ 3110589 w 3120843"/>
                <a:gd name="connsiteY1" fmla="*/ 82712 h 3120843"/>
                <a:gd name="connsiteX2" fmla="*/ 82479 w 3120843"/>
                <a:gd name="connsiteY2" fmla="*/ 3109039 h 3120843"/>
                <a:gd name="connsiteX3" fmla="*/ 25413 w 3120843"/>
                <a:gd name="connsiteY3" fmla="*/ 3109039 h 3120843"/>
                <a:gd name="connsiteX4" fmla="*/ 25413 w 3120843"/>
                <a:gd name="connsiteY4" fmla="*/ 3109039 h 3120843"/>
                <a:gd name="connsiteX5" fmla="*/ 25413 w 3120843"/>
                <a:gd name="connsiteY5" fmla="*/ 3051972 h 3120843"/>
                <a:gd name="connsiteX6" fmla="*/ 3053523 w 3120843"/>
                <a:gd name="connsiteY6" fmla="*/ 23862 h 3120843"/>
                <a:gd name="connsiteX7" fmla="*/ 3110589 w 3120843"/>
                <a:gd name="connsiteY7" fmla="*/ 25645 h 3120843"/>
                <a:gd name="connsiteX8" fmla="*/ 3110589 w 3120843"/>
                <a:gd name="connsiteY8" fmla="*/ 25645 h 31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0843" h="3120843">
                  <a:moveTo>
                    <a:pt x="3110589" y="25645"/>
                  </a:moveTo>
                  <a:cubicBezTo>
                    <a:pt x="3126639" y="41695"/>
                    <a:pt x="3126639" y="66662"/>
                    <a:pt x="3110589" y="82712"/>
                  </a:cubicBezTo>
                  <a:lnTo>
                    <a:pt x="82479" y="3109039"/>
                  </a:lnTo>
                  <a:cubicBezTo>
                    <a:pt x="66429" y="3125089"/>
                    <a:pt x="41463" y="3125089"/>
                    <a:pt x="25413" y="3109039"/>
                  </a:cubicBezTo>
                  <a:lnTo>
                    <a:pt x="25413" y="3109039"/>
                  </a:lnTo>
                  <a:cubicBezTo>
                    <a:pt x="9363" y="3092989"/>
                    <a:pt x="9363" y="3068022"/>
                    <a:pt x="25413" y="3051972"/>
                  </a:cubicBezTo>
                  <a:lnTo>
                    <a:pt x="3053523" y="23862"/>
                  </a:lnTo>
                  <a:cubicBezTo>
                    <a:pt x="3069573" y="9595"/>
                    <a:pt x="3094539" y="9595"/>
                    <a:pt x="3110589" y="25645"/>
                  </a:cubicBezTo>
                  <a:lnTo>
                    <a:pt x="3110589" y="25645"/>
                  </a:lnTo>
                  <a:close/>
                </a:path>
              </a:pathLst>
            </a:custGeom>
            <a:solidFill>
              <a:srgbClr val="80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B0B48859-533A-4B1A-8059-1DF35167BA0A}"/>
                </a:ext>
              </a:extLst>
            </p:cNvPr>
            <p:cNvSpPr/>
            <p:nvPr/>
          </p:nvSpPr>
          <p:spPr>
            <a:xfrm>
              <a:off x="940872" y="1506085"/>
              <a:ext cx="3887679" cy="3887679"/>
            </a:xfrm>
            <a:custGeom>
              <a:avLst/>
              <a:gdLst>
                <a:gd name="connsiteX0" fmla="*/ 3877455 w 3887679"/>
                <a:gd name="connsiteY0" fmla="*/ 23659 h 3887679"/>
                <a:gd name="connsiteX1" fmla="*/ 3886371 w 3887679"/>
                <a:gd name="connsiteY1" fmla="*/ 50409 h 3887679"/>
                <a:gd name="connsiteX2" fmla="*/ 50409 w 3887679"/>
                <a:gd name="connsiteY2" fmla="*/ 3884588 h 3887679"/>
                <a:gd name="connsiteX3" fmla="*/ 23659 w 3887679"/>
                <a:gd name="connsiteY3" fmla="*/ 3875671 h 3887679"/>
                <a:gd name="connsiteX4" fmla="*/ 23659 w 3887679"/>
                <a:gd name="connsiteY4" fmla="*/ 3875671 h 3887679"/>
                <a:gd name="connsiteX5" fmla="*/ 14742 w 3887679"/>
                <a:gd name="connsiteY5" fmla="*/ 3848921 h 3887679"/>
                <a:gd name="connsiteX6" fmla="*/ 3848921 w 3887679"/>
                <a:gd name="connsiteY6" fmla="*/ 14742 h 3887679"/>
                <a:gd name="connsiteX7" fmla="*/ 3877455 w 3887679"/>
                <a:gd name="connsiteY7" fmla="*/ 23659 h 3887679"/>
                <a:gd name="connsiteX8" fmla="*/ 3877455 w 3887679"/>
                <a:gd name="connsiteY8" fmla="*/ 23659 h 38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7679" h="3887679">
                  <a:moveTo>
                    <a:pt x="3877455" y="23659"/>
                  </a:moveTo>
                  <a:cubicBezTo>
                    <a:pt x="3886371" y="32575"/>
                    <a:pt x="3889938" y="45059"/>
                    <a:pt x="3886371" y="50409"/>
                  </a:cubicBezTo>
                  <a:lnTo>
                    <a:pt x="50409" y="3884588"/>
                  </a:lnTo>
                  <a:cubicBezTo>
                    <a:pt x="45059" y="3889938"/>
                    <a:pt x="34359" y="3886371"/>
                    <a:pt x="23659" y="3875671"/>
                  </a:cubicBezTo>
                  <a:lnTo>
                    <a:pt x="23659" y="3875671"/>
                  </a:lnTo>
                  <a:cubicBezTo>
                    <a:pt x="14742" y="3866755"/>
                    <a:pt x="11175" y="3854271"/>
                    <a:pt x="14742" y="3848921"/>
                  </a:cubicBezTo>
                  <a:lnTo>
                    <a:pt x="3848921" y="14742"/>
                  </a:lnTo>
                  <a:cubicBezTo>
                    <a:pt x="3856054" y="11175"/>
                    <a:pt x="3866754" y="14742"/>
                    <a:pt x="3877455" y="23659"/>
                  </a:cubicBezTo>
                  <a:lnTo>
                    <a:pt x="3877455" y="23659"/>
                  </a:lnTo>
                  <a:close/>
                </a:path>
              </a:pathLst>
            </a:custGeom>
            <a:solidFill>
              <a:srgbClr val="00BB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465327D8-7953-43BA-B7C4-AC5DF65EACCF}"/>
                </a:ext>
              </a:extLst>
            </p:cNvPr>
            <p:cNvSpPr/>
            <p:nvPr/>
          </p:nvSpPr>
          <p:spPr>
            <a:xfrm>
              <a:off x="176295" y="1183776"/>
              <a:ext cx="3299177" cy="3299178"/>
            </a:xfrm>
            <a:custGeom>
              <a:avLst/>
              <a:gdLst>
                <a:gd name="connsiteX0" fmla="*/ 3299178 w 3299177"/>
                <a:gd name="connsiteY0" fmla="*/ 16050 h 3299177"/>
                <a:gd name="connsiteX1" fmla="*/ 3299178 w 3299177"/>
                <a:gd name="connsiteY1" fmla="*/ 30317 h 3299177"/>
                <a:gd name="connsiteX2" fmla="*/ 30317 w 3299177"/>
                <a:gd name="connsiteY2" fmla="*/ 3299178 h 3299177"/>
                <a:gd name="connsiteX3" fmla="*/ 16050 w 3299177"/>
                <a:gd name="connsiteY3" fmla="*/ 3299178 h 3299177"/>
                <a:gd name="connsiteX4" fmla="*/ 16050 w 3299177"/>
                <a:gd name="connsiteY4" fmla="*/ 3299178 h 3299177"/>
                <a:gd name="connsiteX5" fmla="*/ 16050 w 3299177"/>
                <a:gd name="connsiteY5" fmla="*/ 3284911 h 3299177"/>
                <a:gd name="connsiteX6" fmla="*/ 3283127 w 3299177"/>
                <a:gd name="connsiteY6" fmla="*/ 16050 h 3299177"/>
                <a:gd name="connsiteX7" fmla="*/ 3299178 w 3299177"/>
                <a:gd name="connsiteY7" fmla="*/ 16050 h 3299177"/>
                <a:gd name="connsiteX8" fmla="*/ 3299178 w 3299177"/>
                <a:gd name="connsiteY8" fmla="*/ 16050 h 329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9177" h="3299177">
                  <a:moveTo>
                    <a:pt x="3299178" y="16050"/>
                  </a:moveTo>
                  <a:cubicBezTo>
                    <a:pt x="3302744" y="19617"/>
                    <a:pt x="3302744" y="26750"/>
                    <a:pt x="3299178" y="30317"/>
                  </a:cubicBezTo>
                  <a:lnTo>
                    <a:pt x="30317" y="3299178"/>
                  </a:lnTo>
                  <a:cubicBezTo>
                    <a:pt x="26750" y="3302744"/>
                    <a:pt x="19617" y="3302744"/>
                    <a:pt x="16050" y="3299178"/>
                  </a:cubicBezTo>
                  <a:lnTo>
                    <a:pt x="16050" y="3299178"/>
                  </a:lnTo>
                  <a:cubicBezTo>
                    <a:pt x="12483" y="3295611"/>
                    <a:pt x="12483" y="3288478"/>
                    <a:pt x="16050" y="3284911"/>
                  </a:cubicBezTo>
                  <a:lnTo>
                    <a:pt x="3283127" y="16050"/>
                  </a:lnTo>
                  <a:cubicBezTo>
                    <a:pt x="3288477" y="12483"/>
                    <a:pt x="3295611" y="12483"/>
                    <a:pt x="3299178" y="16050"/>
                  </a:cubicBezTo>
                  <a:lnTo>
                    <a:pt x="3299178" y="16050"/>
                  </a:lnTo>
                  <a:close/>
                </a:path>
              </a:pathLst>
            </a:custGeom>
            <a:solidFill>
              <a:srgbClr val="0E34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DD5D580E-1BB2-4414-A9D3-D28F7A4197B7}"/>
                </a:ext>
              </a:extLst>
            </p:cNvPr>
            <p:cNvSpPr/>
            <p:nvPr/>
          </p:nvSpPr>
          <p:spPr>
            <a:xfrm>
              <a:off x="832939" y="1585403"/>
              <a:ext cx="1640672" cy="1640672"/>
            </a:xfrm>
            <a:custGeom>
              <a:avLst/>
              <a:gdLst>
                <a:gd name="connsiteX0" fmla="*/ 1586796 w 1640672"/>
                <a:gd name="connsiteY0" fmla="*/ 63824 h 1640672"/>
                <a:gd name="connsiteX1" fmla="*/ 1586796 w 1640672"/>
                <a:gd name="connsiteY1" fmla="*/ 251075 h 1640672"/>
                <a:gd name="connsiteX2" fmla="*/ 251075 w 1640672"/>
                <a:gd name="connsiteY2" fmla="*/ 1586796 h 1640672"/>
                <a:gd name="connsiteX3" fmla="*/ 63824 w 1640672"/>
                <a:gd name="connsiteY3" fmla="*/ 1586796 h 1640672"/>
                <a:gd name="connsiteX4" fmla="*/ 63824 w 1640672"/>
                <a:gd name="connsiteY4" fmla="*/ 1586796 h 1640672"/>
                <a:gd name="connsiteX5" fmla="*/ 63824 w 1640672"/>
                <a:gd name="connsiteY5" fmla="*/ 1399545 h 1640672"/>
                <a:gd name="connsiteX6" fmla="*/ 1399545 w 1640672"/>
                <a:gd name="connsiteY6" fmla="*/ 63824 h 1640672"/>
                <a:gd name="connsiteX7" fmla="*/ 1586796 w 1640672"/>
                <a:gd name="connsiteY7" fmla="*/ 63824 h 1640672"/>
                <a:gd name="connsiteX8" fmla="*/ 1586796 w 1640672"/>
                <a:gd name="connsiteY8" fmla="*/ 63824 h 164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0672" h="1640672">
                  <a:moveTo>
                    <a:pt x="1586796" y="63824"/>
                  </a:moveTo>
                  <a:cubicBezTo>
                    <a:pt x="1638513" y="115541"/>
                    <a:pt x="1638513" y="199358"/>
                    <a:pt x="1586796" y="251075"/>
                  </a:cubicBezTo>
                  <a:lnTo>
                    <a:pt x="251075" y="1586796"/>
                  </a:lnTo>
                  <a:cubicBezTo>
                    <a:pt x="199358" y="1638513"/>
                    <a:pt x="115541" y="1638513"/>
                    <a:pt x="63824" y="1586796"/>
                  </a:cubicBezTo>
                  <a:lnTo>
                    <a:pt x="63824" y="1586796"/>
                  </a:lnTo>
                  <a:cubicBezTo>
                    <a:pt x="12107" y="1535079"/>
                    <a:pt x="12107" y="1451262"/>
                    <a:pt x="63824" y="1399545"/>
                  </a:cubicBezTo>
                  <a:lnTo>
                    <a:pt x="1399545" y="63824"/>
                  </a:lnTo>
                  <a:cubicBezTo>
                    <a:pt x="1451262" y="12107"/>
                    <a:pt x="1535079" y="12107"/>
                    <a:pt x="1586796" y="63824"/>
                  </a:cubicBezTo>
                  <a:lnTo>
                    <a:pt x="1586796" y="63824"/>
                  </a:lnTo>
                  <a:close/>
                </a:path>
              </a:pathLst>
            </a:custGeom>
            <a:solidFill>
              <a:srgbClr val="0E343D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856E1F4-69E5-473F-97A3-BE94D3D7C99A}"/>
                </a:ext>
              </a:extLst>
            </p:cNvPr>
            <p:cNvSpPr/>
            <p:nvPr/>
          </p:nvSpPr>
          <p:spPr>
            <a:xfrm>
              <a:off x="1193620" y="954547"/>
              <a:ext cx="2175674" cy="2175674"/>
            </a:xfrm>
            <a:custGeom>
              <a:avLst/>
              <a:gdLst>
                <a:gd name="connsiteX0" fmla="*/ 2162369 w 2175673"/>
                <a:gd name="connsiteY0" fmla="*/ 27712 h 2175673"/>
                <a:gd name="connsiteX1" fmla="*/ 2162369 w 2175673"/>
                <a:gd name="connsiteY1" fmla="*/ 36628 h 2175673"/>
                <a:gd name="connsiteX2" fmla="*/ 36628 w 2175673"/>
                <a:gd name="connsiteY2" fmla="*/ 2162369 h 2175673"/>
                <a:gd name="connsiteX3" fmla="*/ 27712 w 2175673"/>
                <a:gd name="connsiteY3" fmla="*/ 2162369 h 2175673"/>
                <a:gd name="connsiteX4" fmla="*/ 27712 w 2175673"/>
                <a:gd name="connsiteY4" fmla="*/ 2162369 h 2175673"/>
                <a:gd name="connsiteX5" fmla="*/ 27712 w 2175673"/>
                <a:gd name="connsiteY5" fmla="*/ 2153452 h 2175673"/>
                <a:gd name="connsiteX6" fmla="*/ 2151669 w 2175673"/>
                <a:gd name="connsiteY6" fmla="*/ 27712 h 2175673"/>
                <a:gd name="connsiteX7" fmla="*/ 2162369 w 2175673"/>
                <a:gd name="connsiteY7" fmla="*/ 27712 h 2175673"/>
                <a:gd name="connsiteX8" fmla="*/ 2162369 w 2175673"/>
                <a:gd name="connsiteY8" fmla="*/ 27712 h 2175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5673" h="2175673">
                  <a:moveTo>
                    <a:pt x="2162369" y="27712"/>
                  </a:moveTo>
                  <a:cubicBezTo>
                    <a:pt x="2165935" y="31278"/>
                    <a:pt x="2165935" y="34845"/>
                    <a:pt x="2162369" y="36628"/>
                  </a:cubicBezTo>
                  <a:lnTo>
                    <a:pt x="36628" y="2162369"/>
                  </a:lnTo>
                  <a:cubicBezTo>
                    <a:pt x="33062" y="2165935"/>
                    <a:pt x="29495" y="2165935"/>
                    <a:pt x="27712" y="2162369"/>
                  </a:cubicBezTo>
                  <a:lnTo>
                    <a:pt x="27712" y="2162369"/>
                  </a:lnTo>
                  <a:cubicBezTo>
                    <a:pt x="24145" y="2160585"/>
                    <a:pt x="24145" y="2155235"/>
                    <a:pt x="27712" y="2153452"/>
                  </a:cubicBezTo>
                  <a:lnTo>
                    <a:pt x="2151669" y="27712"/>
                  </a:lnTo>
                  <a:cubicBezTo>
                    <a:pt x="2155235" y="24145"/>
                    <a:pt x="2158802" y="24145"/>
                    <a:pt x="2162369" y="27712"/>
                  </a:cubicBezTo>
                  <a:lnTo>
                    <a:pt x="2162369" y="27712"/>
                  </a:lnTo>
                  <a:close/>
                </a:path>
              </a:pathLst>
            </a:custGeom>
            <a:solidFill>
              <a:srgbClr val="80DA64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26027CF1-4A37-4888-9EA1-5FA0069967D9}"/>
                </a:ext>
              </a:extLst>
            </p:cNvPr>
            <p:cNvSpPr/>
            <p:nvPr/>
          </p:nvSpPr>
          <p:spPr>
            <a:xfrm>
              <a:off x="690718" y="1184598"/>
              <a:ext cx="2175674" cy="2175674"/>
            </a:xfrm>
            <a:custGeom>
              <a:avLst/>
              <a:gdLst>
                <a:gd name="connsiteX0" fmla="*/ 2160585 w 2175673"/>
                <a:gd name="connsiteY0" fmla="*/ 27712 h 2175673"/>
                <a:gd name="connsiteX1" fmla="*/ 2160585 w 2175673"/>
                <a:gd name="connsiteY1" fmla="*/ 36628 h 2175673"/>
                <a:gd name="connsiteX2" fmla="*/ 36628 w 2175673"/>
                <a:gd name="connsiteY2" fmla="*/ 2160585 h 2175673"/>
                <a:gd name="connsiteX3" fmla="*/ 27712 w 2175673"/>
                <a:gd name="connsiteY3" fmla="*/ 2160585 h 2175673"/>
                <a:gd name="connsiteX4" fmla="*/ 27712 w 2175673"/>
                <a:gd name="connsiteY4" fmla="*/ 2160585 h 2175673"/>
                <a:gd name="connsiteX5" fmla="*/ 27712 w 2175673"/>
                <a:gd name="connsiteY5" fmla="*/ 2151669 h 2175673"/>
                <a:gd name="connsiteX6" fmla="*/ 2149885 w 2175673"/>
                <a:gd name="connsiteY6" fmla="*/ 27712 h 2175673"/>
                <a:gd name="connsiteX7" fmla="*/ 2160585 w 2175673"/>
                <a:gd name="connsiteY7" fmla="*/ 27712 h 2175673"/>
                <a:gd name="connsiteX8" fmla="*/ 2160585 w 2175673"/>
                <a:gd name="connsiteY8" fmla="*/ 27712 h 2175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5673" h="2175673">
                  <a:moveTo>
                    <a:pt x="2160585" y="27712"/>
                  </a:moveTo>
                  <a:cubicBezTo>
                    <a:pt x="2164152" y="31278"/>
                    <a:pt x="2164152" y="34845"/>
                    <a:pt x="2160585" y="36628"/>
                  </a:cubicBezTo>
                  <a:lnTo>
                    <a:pt x="36628" y="2160585"/>
                  </a:lnTo>
                  <a:cubicBezTo>
                    <a:pt x="33062" y="2164152"/>
                    <a:pt x="29495" y="2164152"/>
                    <a:pt x="27712" y="2160585"/>
                  </a:cubicBezTo>
                  <a:lnTo>
                    <a:pt x="27712" y="2160585"/>
                  </a:lnTo>
                  <a:cubicBezTo>
                    <a:pt x="24145" y="2157019"/>
                    <a:pt x="24145" y="2153452"/>
                    <a:pt x="27712" y="2151669"/>
                  </a:cubicBezTo>
                  <a:lnTo>
                    <a:pt x="2149885" y="27712"/>
                  </a:lnTo>
                  <a:cubicBezTo>
                    <a:pt x="2153452" y="24145"/>
                    <a:pt x="2157019" y="24145"/>
                    <a:pt x="2160585" y="27712"/>
                  </a:cubicBezTo>
                  <a:lnTo>
                    <a:pt x="2160585" y="27712"/>
                  </a:lnTo>
                  <a:close/>
                </a:path>
              </a:pathLst>
            </a:custGeom>
            <a:solidFill>
              <a:srgbClr val="00BB82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59A9522-29FD-4FAC-BADB-2B492E1CCA62}"/>
                </a:ext>
              </a:extLst>
            </p:cNvPr>
            <p:cNvSpPr/>
            <p:nvPr/>
          </p:nvSpPr>
          <p:spPr>
            <a:xfrm>
              <a:off x="4657756" y="2296510"/>
              <a:ext cx="552835" cy="552835"/>
            </a:xfrm>
            <a:custGeom>
              <a:avLst/>
              <a:gdLst>
                <a:gd name="connsiteX0" fmla="*/ 542205 w 552835"/>
                <a:gd name="connsiteY0" fmla="*/ 283621 h 552835"/>
                <a:gd name="connsiteX1" fmla="*/ 283621 w 552835"/>
                <a:gd name="connsiteY1" fmla="*/ 542205 h 552835"/>
                <a:gd name="connsiteX2" fmla="*/ 25037 w 552835"/>
                <a:gd name="connsiteY2" fmla="*/ 283621 h 552835"/>
                <a:gd name="connsiteX3" fmla="*/ 283621 w 552835"/>
                <a:gd name="connsiteY3" fmla="*/ 25037 h 552835"/>
                <a:gd name="connsiteX4" fmla="*/ 542205 w 552835"/>
                <a:gd name="connsiteY4" fmla="*/ 283621 h 55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835" h="552835">
                  <a:moveTo>
                    <a:pt x="542205" y="283621"/>
                  </a:moveTo>
                  <a:cubicBezTo>
                    <a:pt x="542205" y="426288"/>
                    <a:pt x="426288" y="542205"/>
                    <a:pt x="283621" y="542205"/>
                  </a:cubicBezTo>
                  <a:cubicBezTo>
                    <a:pt x="140954" y="542205"/>
                    <a:pt x="25037" y="426288"/>
                    <a:pt x="25037" y="283621"/>
                  </a:cubicBezTo>
                  <a:cubicBezTo>
                    <a:pt x="25037" y="140954"/>
                    <a:pt x="140954" y="25037"/>
                    <a:pt x="283621" y="25037"/>
                  </a:cubicBezTo>
                  <a:cubicBezTo>
                    <a:pt x="426288" y="25037"/>
                    <a:pt x="542205" y="140954"/>
                    <a:pt x="542205" y="283621"/>
                  </a:cubicBezTo>
                  <a:close/>
                </a:path>
              </a:pathLst>
            </a:custGeom>
            <a:solidFill>
              <a:srgbClr val="C7D864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76032289-64A3-4915-A7AE-4909376F887C}"/>
                </a:ext>
              </a:extLst>
            </p:cNvPr>
            <p:cNvSpPr/>
            <p:nvPr/>
          </p:nvSpPr>
          <p:spPr>
            <a:xfrm>
              <a:off x="172658" y="1629987"/>
              <a:ext cx="1908173" cy="1908173"/>
            </a:xfrm>
            <a:custGeom>
              <a:avLst/>
              <a:gdLst>
                <a:gd name="connsiteX0" fmla="*/ 1854743 w 1908172"/>
                <a:gd name="connsiteY0" fmla="*/ 63824 h 1908172"/>
                <a:gd name="connsiteX1" fmla="*/ 1854743 w 1908172"/>
                <a:gd name="connsiteY1" fmla="*/ 251075 h 1908172"/>
                <a:gd name="connsiteX2" fmla="*/ 519022 w 1908172"/>
                <a:gd name="connsiteY2" fmla="*/ 1586796 h 1908172"/>
                <a:gd name="connsiteX3" fmla="*/ 331771 w 1908172"/>
                <a:gd name="connsiteY3" fmla="*/ 1586796 h 1908172"/>
                <a:gd name="connsiteX4" fmla="*/ 331771 w 1908172"/>
                <a:gd name="connsiteY4" fmla="*/ 1586796 h 1908172"/>
                <a:gd name="connsiteX5" fmla="*/ 331771 w 1908172"/>
                <a:gd name="connsiteY5" fmla="*/ 1399545 h 1908172"/>
                <a:gd name="connsiteX6" fmla="*/ 1667492 w 1908172"/>
                <a:gd name="connsiteY6" fmla="*/ 63824 h 1908172"/>
                <a:gd name="connsiteX7" fmla="*/ 1854743 w 1908172"/>
                <a:gd name="connsiteY7" fmla="*/ 63824 h 1908172"/>
                <a:gd name="connsiteX8" fmla="*/ 1854743 w 1908172"/>
                <a:gd name="connsiteY8" fmla="*/ 63824 h 1908172"/>
                <a:gd name="connsiteX9" fmla="*/ 158787 w 1908172"/>
                <a:gd name="connsiteY9" fmla="*/ 1626029 h 1908172"/>
                <a:gd name="connsiteX10" fmla="*/ 25037 w 1908172"/>
                <a:gd name="connsiteY10" fmla="*/ 1759780 h 1908172"/>
                <a:gd name="connsiteX11" fmla="*/ 158787 w 1908172"/>
                <a:gd name="connsiteY11" fmla="*/ 1893530 h 1908172"/>
                <a:gd name="connsiteX12" fmla="*/ 292537 w 1908172"/>
                <a:gd name="connsiteY12" fmla="*/ 1759780 h 1908172"/>
                <a:gd name="connsiteX13" fmla="*/ 158787 w 1908172"/>
                <a:gd name="connsiteY13" fmla="*/ 1626029 h 190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8172" h="1908172">
                  <a:moveTo>
                    <a:pt x="1854743" y="63824"/>
                  </a:moveTo>
                  <a:cubicBezTo>
                    <a:pt x="1906459" y="115541"/>
                    <a:pt x="1906459" y="199358"/>
                    <a:pt x="1854743" y="251075"/>
                  </a:cubicBezTo>
                  <a:lnTo>
                    <a:pt x="519022" y="1586796"/>
                  </a:lnTo>
                  <a:cubicBezTo>
                    <a:pt x="467305" y="1638513"/>
                    <a:pt x="383488" y="1638513"/>
                    <a:pt x="331771" y="1586796"/>
                  </a:cubicBezTo>
                  <a:lnTo>
                    <a:pt x="331771" y="1586796"/>
                  </a:lnTo>
                  <a:cubicBezTo>
                    <a:pt x="280054" y="1535079"/>
                    <a:pt x="280054" y="1451262"/>
                    <a:pt x="331771" y="1399545"/>
                  </a:cubicBezTo>
                  <a:lnTo>
                    <a:pt x="1667492" y="63824"/>
                  </a:lnTo>
                  <a:cubicBezTo>
                    <a:pt x="1719209" y="12107"/>
                    <a:pt x="1803026" y="12107"/>
                    <a:pt x="1854743" y="63824"/>
                  </a:cubicBezTo>
                  <a:lnTo>
                    <a:pt x="1854743" y="63824"/>
                  </a:lnTo>
                  <a:close/>
                  <a:moveTo>
                    <a:pt x="158787" y="1626029"/>
                  </a:moveTo>
                  <a:cubicBezTo>
                    <a:pt x="85670" y="1626029"/>
                    <a:pt x="25037" y="1684880"/>
                    <a:pt x="25037" y="1759780"/>
                  </a:cubicBezTo>
                  <a:cubicBezTo>
                    <a:pt x="25037" y="1834680"/>
                    <a:pt x="83887" y="1893530"/>
                    <a:pt x="158787" y="1893530"/>
                  </a:cubicBezTo>
                  <a:cubicBezTo>
                    <a:pt x="233687" y="1893530"/>
                    <a:pt x="292537" y="1834680"/>
                    <a:pt x="292537" y="1759780"/>
                  </a:cubicBezTo>
                  <a:cubicBezTo>
                    <a:pt x="292537" y="1684880"/>
                    <a:pt x="231904" y="1626029"/>
                    <a:pt x="158787" y="1626029"/>
                  </a:cubicBezTo>
                  <a:close/>
                </a:path>
              </a:pathLst>
            </a:custGeom>
            <a:solidFill>
              <a:srgbClr val="80DA64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0BBE3B4-B55D-4CEB-9F2F-F4069F0DA22C}"/>
                </a:ext>
              </a:extLst>
            </p:cNvPr>
            <p:cNvSpPr/>
            <p:nvPr userDrawn="1"/>
          </p:nvSpPr>
          <p:spPr>
            <a:xfrm>
              <a:off x="1532524" y="2308171"/>
              <a:ext cx="2443175" cy="2443175"/>
            </a:xfrm>
            <a:custGeom>
              <a:avLst/>
              <a:gdLst>
                <a:gd name="connsiteX0" fmla="*/ 2435150 w 2443174"/>
                <a:gd name="connsiteY0" fmla="*/ 1224262 h 2443174"/>
                <a:gd name="connsiteX1" fmla="*/ 1224262 w 2443174"/>
                <a:gd name="connsiteY1" fmla="*/ 2435150 h 2443174"/>
                <a:gd name="connsiteX2" fmla="*/ 13375 w 2443174"/>
                <a:gd name="connsiteY2" fmla="*/ 1224262 h 2443174"/>
                <a:gd name="connsiteX3" fmla="*/ 1224262 w 2443174"/>
                <a:gd name="connsiteY3" fmla="*/ 13375 h 2443174"/>
                <a:gd name="connsiteX4" fmla="*/ 2435150 w 2443174"/>
                <a:gd name="connsiteY4" fmla="*/ 1224262 h 244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3174" h="2443174">
                  <a:moveTo>
                    <a:pt x="2435150" y="1224262"/>
                  </a:moveTo>
                  <a:cubicBezTo>
                    <a:pt x="2435150" y="1893017"/>
                    <a:pt x="1893017" y="2435150"/>
                    <a:pt x="1224262" y="2435150"/>
                  </a:cubicBezTo>
                  <a:cubicBezTo>
                    <a:pt x="555508" y="2435150"/>
                    <a:pt x="13375" y="1893017"/>
                    <a:pt x="13375" y="1224262"/>
                  </a:cubicBezTo>
                  <a:cubicBezTo>
                    <a:pt x="13375" y="555508"/>
                    <a:pt x="555508" y="13375"/>
                    <a:pt x="1224262" y="13375"/>
                  </a:cubicBezTo>
                  <a:cubicBezTo>
                    <a:pt x="1893017" y="13375"/>
                    <a:pt x="2435150" y="555508"/>
                    <a:pt x="2435150" y="1224262"/>
                  </a:cubicBezTo>
                  <a:close/>
                </a:path>
              </a:pathLst>
            </a:custGeom>
            <a:solidFill>
              <a:srgbClr val="D8D9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EEEFC62-AE88-4D37-9347-4381CF05F0CD}"/>
                </a:ext>
              </a:extLst>
            </p:cNvPr>
            <p:cNvSpPr/>
            <p:nvPr userDrawn="1"/>
          </p:nvSpPr>
          <p:spPr>
            <a:xfrm>
              <a:off x="1470107" y="2204738"/>
              <a:ext cx="2443175" cy="2443175"/>
            </a:xfrm>
            <a:custGeom>
              <a:avLst/>
              <a:gdLst>
                <a:gd name="connsiteX0" fmla="*/ 2435150 w 2443174"/>
                <a:gd name="connsiteY0" fmla="*/ 1224262 h 2443174"/>
                <a:gd name="connsiteX1" fmla="*/ 1224262 w 2443174"/>
                <a:gd name="connsiteY1" fmla="*/ 2433367 h 2443174"/>
                <a:gd name="connsiteX2" fmla="*/ 13375 w 2443174"/>
                <a:gd name="connsiteY2" fmla="*/ 1224262 h 2443174"/>
                <a:gd name="connsiteX3" fmla="*/ 1224262 w 2443174"/>
                <a:gd name="connsiteY3" fmla="*/ 13375 h 2443174"/>
                <a:gd name="connsiteX4" fmla="*/ 2435150 w 2443174"/>
                <a:gd name="connsiteY4" fmla="*/ 1224262 h 244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3174" h="2443174">
                  <a:moveTo>
                    <a:pt x="2435150" y="1224262"/>
                  </a:moveTo>
                  <a:cubicBezTo>
                    <a:pt x="2435150" y="1893015"/>
                    <a:pt x="1893015" y="2433367"/>
                    <a:pt x="1224262" y="2433367"/>
                  </a:cubicBezTo>
                  <a:cubicBezTo>
                    <a:pt x="555510" y="2433367"/>
                    <a:pt x="13375" y="1891231"/>
                    <a:pt x="13375" y="1224262"/>
                  </a:cubicBezTo>
                  <a:cubicBezTo>
                    <a:pt x="13375" y="555510"/>
                    <a:pt x="555510" y="13375"/>
                    <a:pt x="1224262" y="13375"/>
                  </a:cubicBezTo>
                  <a:cubicBezTo>
                    <a:pt x="1893015" y="13375"/>
                    <a:pt x="2435150" y="555510"/>
                    <a:pt x="2435150" y="122426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2803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6A82-2F2C-4C2F-92B2-EB6E3C74CB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32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CE01-E20E-4CA4-85FC-906FB09D76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62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DA1B-AD88-4FE4-9A07-FE7BCADCEB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9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D561-C5FA-4E2E-946B-6F8BEFA185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55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FE94-9529-4ECC-B044-6886F67059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0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17F3-0A96-485E-A95D-A3DCB31E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93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905-E0AE-40DF-AE60-8CA23BED9E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35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1DD4-B402-4197-AEFC-A89601D038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84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C74C-B2E0-4F9F-87A6-CD0E096ABF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23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A90E-251B-48EE-BA03-65CF428139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6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">
            <a:extLst>
              <a:ext uri="{FF2B5EF4-FFF2-40B4-BE49-F238E27FC236}">
                <a16:creationId xmlns:a16="http://schemas.microsoft.com/office/drawing/2014/main" xmlns="" id="{823734A6-667A-4EA6-B4A8-ABD758E4E01F}"/>
              </a:ext>
            </a:extLst>
          </p:cNvPr>
          <p:cNvGrpSpPr/>
          <p:nvPr/>
        </p:nvGrpSpPr>
        <p:grpSpPr>
          <a:xfrm>
            <a:off x="-144106" y="-141227"/>
            <a:ext cx="1609350" cy="1689533"/>
            <a:chOff x="172658" y="776283"/>
            <a:chExt cx="5037933" cy="528893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56B088D-1A58-4CC3-86D8-7CD4C294C309}"/>
                </a:ext>
              </a:extLst>
            </p:cNvPr>
            <p:cNvSpPr/>
            <p:nvPr/>
          </p:nvSpPr>
          <p:spPr>
            <a:xfrm>
              <a:off x="1202606" y="1753553"/>
              <a:ext cx="2906843" cy="2906843"/>
            </a:xfrm>
            <a:custGeom>
              <a:avLst/>
              <a:gdLst>
                <a:gd name="connsiteX0" fmla="*/ 2838184 w 2906842"/>
                <a:gd name="connsiteY0" fmla="*/ 82925 h 2906842"/>
                <a:gd name="connsiteX1" fmla="*/ 2838184 w 2906842"/>
                <a:gd name="connsiteY1" fmla="*/ 421760 h 2906842"/>
                <a:gd name="connsiteX2" fmla="*/ 421760 w 2906842"/>
                <a:gd name="connsiteY2" fmla="*/ 2839968 h 2906842"/>
                <a:gd name="connsiteX3" fmla="*/ 82925 w 2906842"/>
                <a:gd name="connsiteY3" fmla="*/ 2839968 h 2906842"/>
                <a:gd name="connsiteX4" fmla="*/ 82925 w 2906842"/>
                <a:gd name="connsiteY4" fmla="*/ 2839968 h 2906842"/>
                <a:gd name="connsiteX5" fmla="*/ 82925 w 2906842"/>
                <a:gd name="connsiteY5" fmla="*/ 2501133 h 2906842"/>
                <a:gd name="connsiteX6" fmla="*/ 2499350 w 2906842"/>
                <a:gd name="connsiteY6" fmla="*/ 82925 h 2906842"/>
                <a:gd name="connsiteX7" fmla="*/ 2838184 w 2906842"/>
                <a:gd name="connsiteY7" fmla="*/ 82925 h 2906842"/>
                <a:gd name="connsiteX8" fmla="*/ 2838184 w 2906842"/>
                <a:gd name="connsiteY8" fmla="*/ 82925 h 290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6842" h="2906842">
                  <a:moveTo>
                    <a:pt x="2838184" y="82925"/>
                  </a:moveTo>
                  <a:cubicBezTo>
                    <a:pt x="2930918" y="177442"/>
                    <a:pt x="2930918" y="329026"/>
                    <a:pt x="2838184" y="421760"/>
                  </a:cubicBezTo>
                  <a:lnTo>
                    <a:pt x="421760" y="2839968"/>
                  </a:lnTo>
                  <a:cubicBezTo>
                    <a:pt x="329026" y="2932701"/>
                    <a:pt x="175659" y="2932701"/>
                    <a:pt x="82925" y="2839968"/>
                  </a:cubicBezTo>
                  <a:lnTo>
                    <a:pt x="82925" y="2839968"/>
                  </a:lnTo>
                  <a:cubicBezTo>
                    <a:pt x="-9808" y="2747234"/>
                    <a:pt x="-9808" y="2593867"/>
                    <a:pt x="82925" y="2501133"/>
                  </a:cubicBezTo>
                  <a:lnTo>
                    <a:pt x="2499350" y="82925"/>
                  </a:lnTo>
                  <a:cubicBezTo>
                    <a:pt x="2593867" y="-9808"/>
                    <a:pt x="2745451" y="-9808"/>
                    <a:pt x="2838184" y="82925"/>
                  </a:cubicBezTo>
                  <a:lnTo>
                    <a:pt x="2838184" y="82925"/>
                  </a:lnTo>
                  <a:close/>
                </a:path>
              </a:pathLst>
            </a:custGeom>
            <a:solidFill>
              <a:srgbClr val="0050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7F126372-7175-40ED-8BDC-5EA2CF89847D}"/>
                </a:ext>
              </a:extLst>
            </p:cNvPr>
            <p:cNvSpPr/>
            <p:nvPr/>
          </p:nvSpPr>
          <p:spPr>
            <a:xfrm>
              <a:off x="1361323" y="776283"/>
              <a:ext cx="2906843" cy="2906843"/>
            </a:xfrm>
            <a:custGeom>
              <a:avLst/>
              <a:gdLst>
                <a:gd name="connsiteX0" fmla="*/ 2839968 w 2906842"/>
                <a:gd name="connsiteY0" fmla="*/ 82925 h 2906842"/>
                <a:gd name="connsiteX1" fmla="*/ 2839968 w 2906842"/>
                <a:gd name="connsiteY1" fmla="*/ 421760 h 2906842"/>
                <a:gd name="connsiteX2" fmla="*/ 421760 w 2906842"/>
                <a:gd name="connsiteY2" fmla="*/ 2839968 h 2906842"/>
                <a:gd name="connsiteX3" fmla="*/ 82925 w 2906842"/>
                <a:gd name="connsiteY3" fmla="*/ 2839968 h 2906842"/>
                <a:gd name="connsiteX4" fmla="*/ 82925 w 2906842"/>
                <a:gd name="connsiteY4" fmla="*/ 2839968 h 2906842"/>
                <a:gd name="connsiteX5" fmla="*/ 82925 w 2906842"/>
                <a:gd name="connsiteY5" fmla="*/ 2501133 h 2906842"/>
                <a:gd name="connsiteX6" fmla="*/ 2501133 w 2906842"/>
                <a:gd name="connsiteY6" fmla="*/ 82925 h 2906842"/>
                <a:gd name="connsiteX7" fmla="*/ 2839968 w 2906842"/>
                <a:gd name="connsiteY7" fmla="*/ 82925 h 2906842"/>
                <a:gd name="connsiteX8" fmla="*/ 2839968 w 2906842"/>
                <a:gd name="connsiteY8" fmla="*/ 82925 h 290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6842" h="2906842">
                  <a:moveTo>
                    <a:pt x="2839968" y="82925"/>
                  </a:moveTo>
                  <a:cubicBezTo>
                    <a:pt x="2932701" y="175659"/>
                    <a:pt x="2932701" y="329026"/>
                    <a:pt x="2839968" y="421760"/>
                  </a:cubicBezTo>
                  <a:lnTo>
                    <a:pt x="421760" y="2839968"/>
                  </a:lnTo>
                  <a:cubicBezTo>
                    <a:pt x="329026" y="2932701"/>
                    <a:pt x="175659" y="2932701"/>
                    <a:pt x="82925" y="2839968"/>
                  </a:cubicBezTo>
                  <a:lnTo>
                    <a:pt x="82925" y="2839968"/>
                  </a:lnTo>
                  <a:cubicBezTo>
                    <a:pt x="-9808" y="2747234"/>
                    <a:pt x="-9808" y="2593867"/>
                    <a:pt x="82925" y="2501133"/>
                  </a:cubicBezTo>
                  <a:lnTo>
                    <a:pt x="2501133" y="82925"/>
                  </a:lnTo>
                  <a:cubicBezTo>
                    <a:pt x="2593867" y="-9808"/>
                    <a:pt x="2747234" y="-9808"/>
                    <a:pt x="2839968" y="82925"/>
                  </a:cubicBezTo>
                  <a:lnTo>
                    <a:pt x="2839968" y="82925"/>
                  </a:lnTo>
                  <a:close/>
                </a:path>
              </a:pathLst>
            </a:custGeom>
            <a:solidFill>
              <a:srgbClr val="16B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C22C6F23-9CEA-40AB-B689-D5CC0020566F}"/>
                </a:ext>
              </a:extLst>
            </p:cNvPr>
            <p:cNvSpPr/>
            <p:nvPr/>
          </p:nvSpPr>
          <p:spPr>
            <a:xfrm>
              <a:off x="740721" y="1753553"/>
              <a:ext cx="2906843" cy="2906843"/>
            </a:xfrm>
            <a:custGeom>
              <a:avLst/>
              <a:gdLst>
                <a:gd name="connsiteX0" fmla="*/ 2839968 w 2906842"/>
                <a:gd name="connsiteY0" fmla="*/ 82925 h 2906842"/>
                <a:gd name="connsiteX1" fmla="*/ 2839968 w 2906842"/>
                <a:gd name="connsiteY1" fmla="*/ 421760 h 2906842"/>
                <a:gd name="connsiteX2" fmla="*/ 421760 w 2906842"/>
                <a:gd name="connsiteY2" fmla="*/ 2839968 h 2906842"/>
                <a:gd name="connsiteX3" fmla="*/ 82925 w 2906842"/>
                <a:gd name="connsiteY3" fmla="*/ 2839968 h 2906842"/>
                <a:gd name="connsiteX4" fmla="*/ 82925 w 2906842"/>
                <a:gd name="connsiteY4" fmla="*/ 2839968 h 2906842"/>
                <a:gd name="connsiteX5" fmla="*/ 82925 w 2906842"/>
                <a:gd name="connsiteY5" fmla="*/ 2501133 h 2906842"/>
                <a:gd name="connsiteX6" fmla="*/ 2501133 w 2906842"/>
                <a:gd name="connsiteY6" fmla="*/ 82925 h 2906842"/>
                <a:gd name="connsiteX7" fmla="*/ 2839968 w 2906842"/>
                <a:gd name="connsiteY7" fmla="*/ 82925 h 2906842"/>
                <a:gd name="connsiteX8" fmla="*/ 2839968 w 2906842"/>
                <a:gd name="connsiteY8" fmla="*/ 82925 h 290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6842" h="2906842">
                  <a:moveTo>
                    <a:pt x="2839968" y="82925"/>
                  </a:moveTo>
                  <a:cubicBezTo>
                    <a:pt x="2932701" y="177442"/>
                    <a:pt x="2932701" y="329026"/>
                    <a:pt x="2839968" y="421760"/>
                  </a:cubicBezTo>
                  <a:lnTo>
                    <a:pt x="421760" y="2839968"/>
                  </a:lnTo>
                  <a:cubicBezTo>
                    <a:pt x="329026" y="2932701"/>
                    <a:pt x="175659" y="2932701"/>
                    <a:pt x="82925" y="2839968"/>
                  </a:cubicBezTo>
                  <a:lnTo>
                    <a:pt x="82925" y="2839968"/>
                  </a:lnTo>
                  <a:cubicBezTo>
                    <a:pt x="-9808" y="2747234"/>
                    <a:pt x="-9808" y="2593867"/>
                    <a:pt x="82925" y="2501133"/>
                  </a:cubicBezTo>
                  <a:lnTo>
                    <a:pt x="2501133" y="82925"/>
                  </a:lnTo>
                  <a:cubicBezTo>
                    <a:pt x="2593867" y="-9808"/>
                    <a:pt x="2745451" y="-9808"/>
                    <a:pt x="2839968" y="82925"/>
                  </a:cubicBezTo>
                  <a:lnTo>
                    <a:pt x="2839968" y="82925"/>
                  </a:lnTo>
                  <a:close/>
                </a:path>
              </a:pathLst>
            </a:custGeom>
            <a:solidFill>
              <a:srgbClr val="0050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6D4F7DD7-DF2F-4704-B212-841ABCD1CB69}"/>
                </a:ext>
              </a:extLst>
            </p:cNvPr>
            <p:cNvSpPr/>
            <p:nvPr/>
          </p:nvSpPr>
          <p:spPr>
            <a:xfrm>
              <a:off x="1361323" y="1225684"/>
              <a:ext cx="2015173" cy="2033007"/>
            </a:xfrm>
            <a:custGeom>
              <a:avLst/>
              <a:gdLst>
                <a:gd name="connsiteX0" fmla="*/ 1971482 w 2015173"/>
                <a:gd name="connsiteY0" fmla="*/ 61525 h 2033006"/>
                <a:gd name="connsiteX1" fmla="*/ 1971482 w 2015173"/>
                <a:gd name="connsiteY1" fmla="*/ 296926 h 2033006"/>
                <a:gd name="connsiteX2" fmla="*/ 296926 w 2015173"/>
                <a:gd name="connsiteY2" fmla="*/ 1971482 h 2033006"/>
                <a:gd name="connsiteX3" fmla="*/ 61525 w 2015173"/>
                <a:gd name="connsiteY3" fmla="*/ 1971482 h 2033006"/>
                <a:gd name="connsiteX4" fmla="*/ 61525 w 2015173"/>
                <a:gd name="connsiteY4" fmla="*/ 1971482 h 2033006"/>
                <a:gd name="connsiteX5" fmla="*/ 61525 w 2015173"/>
                <a:gd name="connsiteY5" fmla="*/ 1736081 h 2033006"/>
                <a:gd name="connsiteX6" fmla="*/ 1736081 w 2015173"/>
                <a:gd name="connsiteY6" fmla="*/ 61525 h 2033006"/>
                <a:gd name="connsiteX7" fmla="*/ 1971482 w 2015173"/>
                <a:gd name="connsiteY7" fmla="*/ 61525 h 2033006"/>
                <a:gd name="connsiteX8" fmla="*/ 1971482 w 2015173"/>
                <a:gd name="connsiteY8" fmla="*/ 61525 h 203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5173" h="2033006">
                  <a:moveTo>
                    <a:pt x="1971482" y="61525"/>
                  </a:moveTo>
                  <a:cubicBezTo>
                    <a:pt x="2035682" y="125725"/>
                    <a:pt x="2035682" y="230942"/>
                    <a:pt x="1971482" y="296926"/>
                  </a:cubicBezTo>
                  <a:lnTo>
                    <a:pt x="296926" y="1971482"/>
                  </a:lnTo>
                  <a:cubicBezTo>
                    <a:pt x="232726" y="2035682"/>
                    <a:pt x="127509" y="2035682"/>
                    <a:pt x="61525" y="1971482"/>
                  </a:cubicBezTo>
                  <a:lnTo>
                    <a:pt x="61525" y="1971482"/>
                  </a:lnTo>
                  <a:cubicBezTo>
                    <a:pt x="-2675" y="1907281"/>
                    <a:pt x="-2675" y="1802064"/>
                    <a:pt x="61525" y="1736081"/>
                  </a:cubicBezTo>
                  <a:lnTo>
                    <a:pt x="1736081" y="61525"/>
                  </a:lnTo>
                  <a:cubicBezTo>
                    <a:pt x="1802064" y="-2675"/>
                    <a:pt x="1907281" y="-2675"/>
                    <a:pt x="1971482" y="61525"/>
                  </a:cubicBezTo>
                  <a:lnTo>
                    <a:pt x="1971482" y="61525"/>
                  </a:lnTo>
                  <a:close/>
                </a:path>
              </a:pathLst>
            </a:custGeom>
            <a:solidFill>
              <a:srgbClr val="16BF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6801716C-E900-4800-81E2-026E4E4D275A}"/>
                </a:ext>
              </a:extLst>
            </p:cNvPr>
            <p:cNvSpPr/>
            <p:nvPr/>
          </p:nvSpPr>
          <p:spPr>
            <a:xfrm>
              <a:off x="2529411" y="4307295"/>
              <a:ext cx="1551505" cy="1551505"/>
            </a:xfrm>
            <a:custGeom>
              <a:avLst/>
              <a:gdLst>
                <a:gd name="connsiteX0" fmla="*/ 1514947 w 1551505"/>
                <a:gd name="connsiteY0" fmla="*/ 50825 h 1551505"/>
                <a:gd name="connsiteX1" fmla="*/ 1514947 w 1551505"/>
                <a:gd name="connsiteY1" fmla="*/ 230942 h 1551505"/>
                <a:gd name="connsiteX2" fmla="*/ 230942 w 1551505"/>
                <a:gd name="connsiteY2" fmla="*/ 1514947 h 1551505"/>
                <a:gd name="connsiteX3" fmla="*/ 50825 w 1551505"/>
                <a:gd name="connsiteY3" fmla="*/ 1514947 h 1551505"/>
                <a:gd name="connsiteX4" fmla="*/ 50825 w 1551505"/>
                <a:gd name="connsiteY4" fmla="*/ 1514947 h 1551505"/>
                <a:gd name="connsiteX5" fmla="*/ 50825 w 1551505"/>
                <a:gd name="connsiteY5" fmla="*/ 1334829 h 1551505"/>
                <a:gd name="connsiteX6" fmla="*/ 1334829 w 1551505"/>
                <a:gd name="connsiteY6" fmla="*/ 50825 h 1551505"/>
                <a:gd name="connsiteX7" fmla="*/ 1514947 w 1551505"/>
                <a:gd name="connsiteY7" fmla="*/ 50825 h 1551505"/>
                <a:gd name="connsiteX8" fmla="*/ 1514947 w 1551505"/>
                <a:gd name="connsiteY8" fmla="*/ 50825 h 155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1505" h="1551505">
                  <a:moveTo>
                    <a:pt x="1514947" y="50825"/>
                  </a:moveTo>
                  <a:cubicBezTo>
                    <a:pt x="1564880" y="100758"/>
                    <a:pt x="1564880" y="181009"/>
                    <a:pt x="1514947" y="230942"/>
                  </a:cubicBezTo>
                  <a:lnTo>
                    <a:pt x="230942" y="1514947"/>
                  </a:lnTo>
                  <a:cubicBezTo>
                    <a:pt x="181009" y="1564880"/>
                    <a:pt x="100758" y="1564880"/>
                    <a:pt x="50825" y="1514947"/>
                  </a:cubicBezTo>
                  <a:lnTo>
                    <a:pt x="50825" y="1514947"/>
                  </a:lnTo>
                  <a:cubicBezTo>
                    <a:pt x="892" y="1465013"/>
                    <a:pt x="892" y="1384763"/>
                    <a:pt x="50825" y="1334829"/>
                  </a:cubicBezTo>
                  <a:lnTo>
                    <a:pt x="1334829" y="50825"/>
                  </a:lnTo>
                  <a:cubicBezTo>
                    <a:pt x="1384763" y="892"/>
                    <a:pt x="1465013" y="892"/>
                    <a:pt x="1514947" y="50825"/>
                  </a:cubicBezTo>
                  <a:lnTo>
                    <a:pt x="1514947" y="50825"/>
                  </a:lnTo>
                  <a:close/>
                </a:path>
              </a:pathLst>
            </a:custGeom>
            <a:solidFill>
              <a:srgbClr val="E5F2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2438EC5-6C3F-4180-94E8-459455AAB27E}"/>
                </a:ext>
              </a:extLst>
            </p:cNvPr>
            <p:cNvSpPr/>
            <p:nvPr/>
          </p:nvSpPr>
          <p:spPr>
            <a:xfrm>
              <a:off x="1482145" y="3093953"/>
              <a:ext cx="2585842" cy="2585842"/>
            </a:xfrm>
            <a:custGeom>
              <a:avLst/>
              <a:gdLst>
                <a:gd name="connsiteX0" fmla="*/ 2526546 w 2585841"/>
                <a:gd name="connsiteY0" fmla="*/ 76462 h 2585841"/>
                <a:gd name="connsiteX1" fmla="*/ 2526546 w 2585841"/>
                <a:gd name="connsiteY1" fmla="*/ 377847 h 2585841"/>
                <a:gd name="connsiteX2" fmla="*/ 377622 w 2585841"/>
                <a:gd name="connsiteY2" fmla="*/ 2524987 h 2585841"/>
                <a:gd name="connsiteX3" fmla="*/ 76238 w 2585841"/>
                <a:gd name="connsiteY3" fmla="*/ 2524987 h 2585841"/>
                <a:gd name="connsiteX4" fmla="*/ 76238 w 2585841"/>
                <a:gd name="connsiteY4" fmla="*/ 2524987 h 2585841"/>
                <a:gd name="connsiteX5" fmla="*/ 76238 w 2585841"/>
                <a:gd name="connsiteY5" fmla="*/ 2223603 h 2585841"/>
                <a:gd name="connsiteX6" fmla="*/ 2225162 w 2585841"/>
                <a:gd name="connsiteY6" fmla="*/ 74679 h 2585841"/>
                <a:gd name="connsiteX7" fmla="*/ 2526546 w 2585841"/>
                <a:gd name="connsiteY7" fmla="*/ 76462 h 2585841"/>
                <a:gd name="connsiteX8" fmla="*/ 2526546 w 2585841"/>
                <a:gd name="connsiteY8" fmla="*/ 76462 h 258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5841" h="2585841">
                  <a:moveTo>
                    <a:pt x="2526546" y="76462"/>
                  </a:moveTo>
                  <a:cubicBezTo>
                    <a:pt x="2610363" y="160279"/>
                    <a:pt x="2610363" y="294030"/>
                    <a:pt x="2526546" y="377847"/>
                  </a:cubicBezTo>
                  <a:lnTo>
                    <a:pt x="377622" y="2524987"/>
                  </a:lnTo>
                  <a:cubicBezTo>
                    <a:pt x="293805" y="2608804"/>
                    <a:pt x="160055" y="2608804"/>
                    <a:pt x="76238" y="2524987"/>
                  </a:cubicBezTo>
                  <a:lnTo>
                    <a:pt x="76238" y="2524987"/>
                  </a:lnTo>
                  <a:cubicBezTo>
                    <a:pt x="-7579" y="2441170"/>
                    <a:pt x="-7579" y="2307420"/>
                    <a:pt x="76238" y="2223603"/>
                  </a:cubicBezTo>
                  <a:lnTo>
                    <a:pt x="2225162" y="74679"/>
                  </a:lnTo>
                  <a:cubicBezTo>
                    <a:pt x="2308978" y="-7354"/>
                    <a:pt x="2442729" y="-7354"/>
                    <a:pt x="2526546" y="76462"/>
                  </a:cubicBezTo>
                  <a:lnTo>
                    <a:pt x="2526546" y="76462"/>
                  </a:lnTo>
                  <a:close/>
                </a:path>
              </a:pathLst>
            </a:custGeom>
            <a:solidFill>
              <a:srgbClr val="00BB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214552FE-53BE-44D6-A1B3-F07D804F40C4}"/>
                </a:ext>
              </a:extLst>
            </p:cNvPr>
            <p:cNvSpPr/>
            <p:nvPr/>
          </p:nvSpPr>
          <p:spPr>
            <a:xfrm>
              <a:off x="1446032" y="2837377"/>
              <a:ext cx="3227844" cy="3227844"/>
            </a:xfrm>
            <a:custGeom>
              <a:avLst/>
              <a:gdLst>
                <a:gd name="connsiteX0" fmla="*/ 3152944 w 3227843"/>
                <a:gd name="connsiteY0" fmla="*/ 92288 h 3227843"/>
                <a:gd name="connsiteX1" fmla="*/ 3152944 w 3227843"/>
                <a:gd name="connsiteY1" fmla="*/ 468573 h 3227843"/>
                <a:gd name="connsiteX2" fmla="*/ 467235 w 3227843"/>
                <a:gd name="connsiteY2" fmla="*/ 3152498 h 3227843"/>
                <a:gd name="connsiteX3" fmla="*/ 90950 w 3227843"/>
                <a:gd name="connsiteY3" fmla="*/ 3152498 h 3227843"/>
                <a:gd name="connsiteX4" fmla="*/ 90950 w 3227843"/>
                <a:gd name="connsiteY4" fmla="*/ 3152498 h 3227843"/>
                <a:gd name="connsiteX5" fmla="*/ 90950 w 3227843"/>
                <a:gd name="connsiteY5" fmla="*/ 2776213 h 3227843"/>
                <a:gd name="connsiteX6" fmla="*/ 2776659 w 3227843"/>
                <a:gd name="connsiteY6" fmla="*/ 92288 h 3227843"/>
                <a:gd name="connsiteX7" fmla="*/ 3152944 w 3227843"/>
                <a:gd name="connsiteY7" fmla="*/ 92288 h 3227843"/>
                <a:gd name="connsiteX8" fmla="*/ 3152944 w 3227843"/>
                <a:gd name="connsiteY8" fmla="*/ 92288 h 32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843" h="3227843">
                  <a:moveTo>
                    <a:pt x="3152944" y="92288"/>
                  </a:moveTo>
                  <a:cubicBezTo>
                    <a:pt x="3256377" y="195722"/>
                    <a:pt x="3256377" y="365139"/>
                    <a:pt x="3152944" y="468573"/>
                  </a:cubicBezTo>
                  <a:lnTo>
                    <a:pt x="467235" y="3152498"/>
                  </a:lnTo>
                  <a:cubicBezTo>
                    <a:pt x="363801" y="3255932"/>
                    <a:pt x="194384" y="3255932"/>
                    <a:pt x="90950" y="3152498"/>
                  </a:cubicBezTo>
                  <a:lnTo>
                    <a:pt x="90950" y="3152498"/>
                  </a:lnTo>
                  <a:cubicBezTo>
                    <a:pt x="-12483" y="3049064"/>
                    <a:pt x="-12483" y="2879647"/>
                    <a:pt x="90950" y="2776213"/>
                  </a:cubicBezTo>
                  <a:lnTo>
                    <a:pt x="2776659" y="92288"/>
                  </a:lnTo>
                  <a:cubicBezTo>
                    <a:pt x="2880093" y="-12929"/>
                    <a:pt x="3047727" y="-12929"/>
                    <a:pt x="3152944" y="92288"/>
                  </a:cubicBezTo>
                  <a:lnTo>
                    <a:pt x="3152944" y="92288"/>
                  </a:lnTo>
                  <a:close/>
                </a:path>
              </a:pathLst>
            </a:custGeom>
            <a:solidFill>
              <a:srgbClr val="80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B5CBC570-A9C1-40CB-9D22-3955B4614D27}"/>
                </a:ext>
              </a:extLst>
            </p:cNvPr>
            <p:cNvSpPr/>
            <p:nvPr/>
          </p:nvSpPr>
          <p:spPr>
            <a:xfrm>
              <a:off x="578883" y="2936120"/>
              <a:ext cx="3120844" cy="3120844"/>
            </a:xfrm>
            <a:custGeom>
              <a:avLst/>
              <a:gdLst>
                <a:gd name="connsiteX0" fmla="*/ 3110589 w 3120843"/>
                <a:gd name="connsiteY0" fmla="*/ 25645 h 3120843"/>
                <a:gd name="connsiteX1" fmla="*/ 3110589 w 3120843"/>
                <a:gd name="connsiteY1" fmla="*/ 82712 h 3120843"/>
                <a:gd name="connsiteX2" fmla="*/ 82479 w 3120843"/>
                <a:gd name="connsiteY2" fmla="*/ 3109039 h 3120843"/>
                <a:gd name="connsiteX3" fmla="*/ 25413 w 3120843"/>
                <a:gd name="connsiteY3" fmla="*/ 3109039 h 3120843"/>
                <a:gd name="connsiteX4" fmla="*/ 25413 w 3120843"/>
                <a:gd name="connsiteY4" fmla="*/ 3109039 h 3120843"/>
                <a:gd name="connsiteX5" fmla="*/ 25413 w 3120843"/>
                <a:gd name="connsiteY5" fmla="*/ 3051972 h 3120843"/>
                <a:gd name="connsiteX6" fmla="*/ 3053523 w 3120843"/>
                <a:gd name="connsiteY6" fmla="*/ 23862 h 3120843"/>
                <a:gd name="connsiteX7" fmla="*/ 3110589 w 3120843"/>
                <a:gd name="connsiteY7" fmla="*/ 25645 h 3120843"/>
                <a:gd name="connsiteX8" fmla="*/ 3110589 w 3120843"/>
                <a:gd name="connsiteY8" fmla="*/ 25645 h 312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0843" h="3120843">
                  <a:moveTo>
                    <a:pt x="3110589" y="25645"/>
                  </a:moveTo>
                  <a:cubicBezTo>
                    <a:pt x="3126639" y="41695"/>
                    <a:pt x="3126639" y="66662"/>
                    <a:pt x="3110589" y="82712"/>
                  </a:cubicBezTo>
                  <a:lnTo>
                    <a:pt x="82479" y="3109039"/>
                  </a:lnTo>
                  <a:cubicBezTo>
                    <a:pt x="66429" y="3125089"/>
                    <a:pt x="41463" y="3125089"/>
                    <a:pt x="25413" y="3109039"/>
                  </a:cubicBezTo>
                  <a:lnTo>
                    <a:pt x="25413" y="3109039"/>
                  </a:lnTo>
                  <a:cubicBezTo>
                    <a:pt x="9363" y="3092989"/>
                    <a:pt x="9363" y="3068022"/>
                    <a:pt x="25413" y="3051972"/>
                  </a:cubicBezTo>
                  <a:lnTo>
                    <a:pt x="3053523" y="23862"/>
                  </a:lnTo>
                  <a:cubicBezTo>
                    <a:pt x="3069573" y="9595"/>
                    <a:pt x="3094539" y="9595"/>
                    <a:pt x="3110589" y="25645"/>
                  </a:cubicBezTo>
                  <a:lnTo>
                    <a:pt x="3110589" y="25645"/>
                  </a:lnTo>
                  <a:close/>
                </a:path>
              </a:pathLst>
            </a:custGeom>
            <a:solidFill>
              <a:srgbClr val="80DA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B0B48859-533A-4B1A-8059-1DF35167BA0A}"/>
                </a:ext>
              </a:extLst>
            </p:cNvPr>
            <p:cNvSpPr/>
            <p:nvPr/>
          </p:nvSpPr>
          <p:spPr>
            <a:xfrm>
              <a:off x="940872" y="1506085"/>
              <a:ext cx="3887679" cy="3887679"/>
            </a:xfrm>
            <a:custGeom>
              <a:avLst/>
              <a:gdLst>
                <a:gd name="connsiteX0" fmla="*/ 3877455 w 3887679"/>
                <a:gd name="connsiteY0" fmla="*/ 23659 h 3887679"/>
                <a:gd name="connsiteX1" fmla="*/ 3886371 w 3887679"/>
                <a:gd name="connsiteY1" fmla="*/ 50409 h 3887679"/>
                <a:gd name="connsiteX2" fmla="*/ 50409 w 3887679"/>
                <a:gd name="connsiteY2" fmla="*/ 3884588 h 3887679"/>
                <a:gd name="connsiteX3" fmla="*/ 23659 w 3887679"/>
                <a:gd name="connsiteY3" fmla="*/ 3875671 h 3887679"/>
                <a:gd name="connsiteX4" fmla="*/ 23659 w 3887679"/>
                <a:gd name="connsiteY4" fmla="*/ 3875671 h 3887679"/>
                <a:gd name="connsiteX5" fmla="*/ 14742 w 3887679"/>
                <a:gd name="connsiteY5" fmla="*/ 3848921 h 3887679"/>
                <a:gd name="connsiteX6" fmla="*/ 3848921 w 3887679"/>
                <a:gd name="connsiteY6" fmla="*/ 14742 h 3887679"/>
                <a:gd name="connsiteX7" fmla="*/ 3877455 w 3887679"/>
                <a:gd name="connsiteY7" fmla="*/ 23659 h 3887679"/>
                <a:gd name="connsiteX8" fmla="*/ 3877455 w 3887679"/>
                <a:gd name="connsiteY8" fmla="*/ 23659 h 38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7679" h="3887679">
                  <a:moveTo>
                    <a:pt x="3877455" y="23659"/>
                  </a:moveTo>
                  <a:cubicBezTo>
                    <a:pt x="3886371" y="32575"/>
                    <a:pt x="3889938" y="45059"/>
                    <a:pt x="3886371" y="50409"/>
                  </a:cubicBezTo>
                  <a:lnTo>
                    <a:pt x="50409" y="3884588"/>
                  </a:lnTo>
                  <a:cubicBezTo>
                    <a:pt x="45059" y="3889938"/>
                    <a:pt x="34359" y="3886371"/>
                    <a:pt x="23659" y="3875671"/>
                  </a:cubicBezTo>
                  <a:lnTo>
                    <a:pt x="23659" y="3875671"/>
                  </a:lnTo>
                  <a:cubicBezTo>
                    <a:pt x="14742" y="3866755"/>
                    <a:pt x="11175" y="3854271"/>
                    <a:pt x="14742" y="3848921"/>
                  </a:cubicBezTo>
                  <a:lnTo>
                    <a:pt x="3848921" y="14742"/>
                  </a:lnTo>
                  <a:cubicBezTo>
                    <a:pt x="3856054" y="11175"/>
                    <a:pt x="3866754" y="14742"/>
                    <a:pt x="3877455" y="23659"/>
                  </a:cubicBezTo>
                  <a:lnTo>
                    <a:pt x="3877455" y="23659"/>
                  </a:lnTo>
                  <a:close/>
                </a:path>
              </a:pathLst>
            </a:custGeom>
            <a:solidFill>
              <a:srgbClr val="00BB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465327D8-7953-43BA-B7C4-AC5DF65EACCF}"/>
                </a:ext>
              </a:extLst>
            </p:cNvPr>
            <p:cNvSpPr/>
            <p:nvPr/>
          </p:nvSpPr>
          <p:spPr>
            <a:xfrm>
              <a:off x="176295" y="1183776"/>
              <a:ext cx="3299177" cy="3299178"/>
            </a:xfrm>
            <a:custGeom>
              <a:avLst/>
              <a:gdLst>
                <a:gd name="connsiteX0" fmla="*/ 3299178 w 3299177"/>
                <a:gd name="connsiteY0" fmla="*/ 16050 h 3299177"/>
                <a:gd name="connsiteX1" fmla="*/ 3299178 w 3299177"/>
                <a:gd name="connsiteY1" fmla="*/ 30317 h 3299177"/>
                <a:gd name="connsiteX2" fmla="*/ 30317 w 3299177"/>
                <a:gd name="connsiteY2" fmla="*/ 3299178 h 3299177"/>
                <a:gd name="connsiteX3" fmla="*/ 16050 w 3299177"/>
                <a:gd name="connsiteY3" fmla="*/ 3299178 h 3299177"/>
                <a:gd name="connsiteX4" fmla="*/ 16050 w 3299177"/>
                <a:gd name="connsiteY4" fmla="*/ 3299178 h 3299177"/>
                <a:gd name="connsiteX5" fmla="*/ 16050 w 3299177"/>
                <a:gd name="connsiteY5" fmla="*/ 3284911 h 3299177"/>
                <a:gd name="connsiteX6" fmla="*/ 3283127 w 3299177"/>
                <a:gd name="connsiteY6" fmla="*/ 16050 h 3299177"/>
                <a:gd name="connsiteX7" fmla="*/ 3299178 w 3299177"/>
                <a:gd name="connsiteY7" fmla="*/ 16050 h 3299177"/>
                <a:gd name="connsiteX8" fmla="*/ 3299178 w 3299177"/>
                <a:gd name="connsiteY8" fmla="*/ 16050 h 329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9177" h="3299177">
                  <a:moveTo>
                    <a:pt x="3299178" y="16050"/>
                  </a:moveTo>
                  <a:cubicBezTo>
                    <a:pt x="3302744" y="19617"/>
                    <a:pt x="3302744" y="26750"/>
                    <a:pt x="3299178" y="30317"/>
                  </a:cubicBezTo>
                  <a:lnTo>
                    <a:pt x="30317" y="3299178"/>
                  </a:lnTo>
                  <a:cubicBezTo>
                    <a:pt x="26750" y="3302744"/>
                    <a:pt x="19617" y="3302744"/>
                    <a:pt x="16050" y="3299178"/>
                  </a:cubicBezTo>
                  <a:lnTo>
                    <a:pt x="16050" y="3299178"/>
                  </a:lnTo>
                  <a:cubicBezTo>
                    <a:pt x="12483" y="3295611"/>
                    <a:pt x="12483" y="3288478"/>
                    <a:pt x="16050" y="3284911"/>
                  </a:cubicBezTo>
                  <a:lnTo>
                    <a:pt x="3283127" y="16050"/>
                  </a:lnTo>
                  <a:cubicBezTo>
                    <a:pt x="3288477" y="12483"/>
                    <a:pt x="3295611" y="12483"/>
                    <a:pt x="3299178" y="16050"/>
                  </a:cubicBezTo>
                  <a:lnTo>
                    <a:pt x="3299178" y="16050"/>
                  </a:lnTo>
                  <a:close/>
                </a:path>
              </a:pathLst>
            </a:custGeom>
            <a:solidFill>
              <a:srgbClr val="0E34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DD5D580E-1BB2-4414-A9D3-D28F7A4197B7}"/>
                </a:ext>
              </a:extLst>
            </p:cNvPr>
            <p:cNvSpPr/>
            <p:nvPr/>
          </p:nvSpPr>
          <p:spPr>
            <a:xfrm>
              <a:off x="832939" y="1585403"/>
              <a:ext cx="1640672" cy="1640672"/>
            </a:xfrm>
            <a:custGeom>
              <a:avLst/>
              <a:gdLst>
                <a:gd name="connsiteX0" fmla="*/ 1586796 w 1640672"/>
                <a:gd name="connsiteY0" fmla="*/ 63824 h 1640672"/>
                <a:gd name="connsiteX1" fmla="*/ 1586796 w 1640672"/>
                <a:gd name="connsiteY1" fmla="*/ 251075 h 1640672"/>
                <a:gd name="connsiteX2" fmla="*/ 251075 w 1640672"/>
                <a:gd name="connsiteY2" fmla="*/ 1586796 h 1640672"/>
                <a:gd name="connsiteX3" fmla="*/ 63824 w 1640672"/>
                <a:gd name="connsiteY3" fmla="*/ 1586796 h 1640672"/>
                <a:gd name="connsiteX4" fmla="*/ 63824 w 1640672"/>
                <a:gd name="connsiteY4" fmla="*/ 1586796 h 1640672"/>
                <a:gd name="connsiteX5" fmla="*/ 63824 w 1640672"/>
                <a:gd name="connsiteY5" fmla="*/ 1399545 h 1640672"/>
                <a:gd name="connsiteX6" fmla="*/ 1399545 w 1640672"/>
                <a:gd name="connsiteY6" fmla="*/ 63824 h 1640672"/>
                <a:gd name="connsiteX7" fmla="*/ 1586796 w 1640672"/>
                <a:gd name="connsiteY7" fmla="*/ 63824 h 1640672"/>
                <a:gd name="connsiteX8" fmla="*/ 1586796 w 1640672"/>
                <a:gd name="connsiteY8" fmla="*/ 63824 h 164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0672" h="1640672">
                  <a:moveTo>
                    <a:pt x="1586796" y="63824"/>
                  </a:moveTo>
                  <a:cubicBezTo>
                    <a:pt x="1638513" y="115541"/>
                    <a:pt x="1638513" y="199358"/>
                    <a:pt x="1586796" y="251075"/>
                  </a:cubicBezTo>
                  <a:lnTo>
                    <a:pt x="251075" y="1586796"/>
                  </a:lnTo>
                  <a:cubicBezTo>
                    <a:pt x="199358" y="1638513"/>
                    <a:pt x="115541" y="1638513"/>
                    <a:pt x="63824" y="1586796"/>
                  </a:cubicBezTo>
                  <a:lnTo>
                    <a:pt x="63824" y="1586796"/>
                  </a:lnTo>
                  <a:cubicBezTo>
                    <a:pt x="12107" y="1535079"/>
                    <a:pt x="12107" y="1451262"/>
                    <a:pt x="63824" y="1399545"/>
                  </a:cubicBezTo>
                  <a:lnTo>
                    <a:pt x="1399545" y="63824"/>
                  </a:lnTo>
                  <a:cubicBezTo>
                    <a:pt x="1451262" y="12107"/>
                    <a:pt x="1535079" y="12107"/>
                    <a:pt x="1586796" y="63824"/>
                  </a:cubicBezTo>
                  <a:lnTo>
                    <a:pt x="1586796" y="63824"/>
                  </a:lnTo>
                  <a:close/>
                </a:path>
              </a:pathLst>
            </a:custGeom>
            <a:solidFill>
              <a:srgbClr val="0E343D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F856E1F4-69E5-473F-97A3-BE94D3D7C99A}"/>
                </a:ext>
              </a:extLst>
            </p:cNvPr>
            <p:cNvSpPr/>
            <p:nvPr/>
          </p:nvSpPr>
          <p:spPr>
            <a:xfrm>
              <a:off x="1193620" y="954547"/>
              <a:ext cx="2175674" cy="2175674"/>
            </a:xfrm>
            <a:custGeom>
              <a:avLst/>
              <a:gdLst>
                <a:gd name="connsiteX0" fmla="*/ 2162369 w 2175673"/>
                <a:gd name="connsiteY0" fmla="*/ 27712 h 2175673"/>
                <a:gd name="connsiteX1" fmla="*/ 2162369 w 2175673"/>
                <a:gd name="connsiteY1" fmla="*/ 36628 h 2175673"/>
                <a:gd name="connsiteX2" fmla="*/ 36628 w 2175673"/>
                <a:gd name="connsiteY2" fmla="*/ 2162369 h 2175673"/>
                <a:gd name="connsiteX3" fmla="*/ 27712 w 2175673"/>
                <a:gd name="connsiteY3" fmla="*/ 2162369 h 2175673"/>
                <a:gd name="connsiteX4" fmla="*/ 27712 w 2175673"/>
                <a:gd name="connsiteY4" fmla="*/ 2162369 h 2175673"/>
                <a:gd name="connsiteX5" fmla="*/ 27712 w 2175673"/>
                <a:gd name="connsiteY5" fmla="*/ 2153452 h 2175673"/>
                <a:gd name="connsiteX6" fmla="*/ 2151669 w 2175673"/>
                <a:gd name="connsiteY6" fmla="*/ 27712 h 2175673"/>
                <a:gd name="connsiteX7" fmla="*/ 2162369 w 2175673"/>
                <a:gd name="connsiteY7" fmla="*/ 27712 h 2175673"/>
                <a:gd name="connsiteX8" fmla="*/ 2162369 w 2175673"/>
                <a:gd name="connsiteY8" fmla="*/ 27712 h 2175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5673" h="2175673">
                  <a:moveTo>
                    <a:pt x="2162369" y="27712"/>
                  </a:moveTo>
                  <a:cubicBezTo>
                    <a:pt x="2165935" y="31278"/>
                    <a:pt x="2165935" y="34845"/>
                    <a:pt x="2162369" y="36628"/>
                  </a:cubicBezTo>
                  <a:lnTo>
                    <a:pt x="36628" y="2162369"/>
                  </a:lnTo>
                  <a:cubicBezTo>
                    <a:pt x="33062" y="2165935"/>
                    <a:pt x="29495" y="2165935"/>
                    <a:pt x="27712" y="2162369"/>
                  </a:cubicBezTo>
                  <a:lnTo>
                    <a:pt x="27712" y="2162369"/>
                  </a:lnTo>
                  <a:cubicBezTo>
                    <a:pt x="24145" y="2160585"/>
                    <a:pt x="24145" y="2155235"/>
                    <a:pt x="27712" y="2153452"/>
                  </a:cubicBezTo>
                  <a:lnTo>
                    <a:pt x="2151669" y="27712"/>
                  </a:lnTo>
                  <a:cubicBezTo>
                    <a:pt x="2155235" y="24145"/>
                    <a:pt x="2158802" y="24145"/>
                    <a:pt x="2162369" y="27712"/>
                  </a:cubicBezTo>
                  <a:lnTo>
                    <a:pt x="2162369" y="27712"/>
                  </a:lnTo>
                  <a:close/>
                </a:path>
              </a:pathLst>
            </a:custGeom>
            <a:solidFill>
              <a:srgbClr val="80DA64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26027CF1-4A37-4888-9EA1-5FA0069967D9}"/>
                </a:ext>
              </a:extLst>
            </p:cNvPr>
            <p:cNvSpPr/>
            <p:nvPr/>
          </p:nvSpPr>
          <p:spPr>
            <a:xfrm>
              <a:off x="690718" y="1184598"/>
              <a:ext cx="2175674" cy="2175674"/>
            </a:xfrm>
            <a:custGeom>
              <a:avLst/>
              <a:gdLst>
                <a:gd name="connsiteX0" fmla="*/ 2160585 w 2175673"/>
                <a:gd name="connsiteY0" fmla="*/ 27712 h 2175673"/>
                <a:gd name="connsiteX1" fmla="*/ 2160585 w 2175673"/>
                <a:gd name="connsiteY1" fmla="*/ 36628 h 2175673"/>
                <a:gd name="connsiteX2" fmla="*/ 36628 w 2175673"/>
                <a:gd name="connsiteY2" fmla="*/ 2160585 h 2175673"/>
                <a:gd name="connsiteX3" fmla="*/ 27712 w 2175673"/>
                <a:gd name="connsiteY3" fmla="*/ 2160585 h 2175673"/>
                <a:gd name="connsiteX4" fmla="*/ 27712 w 2175673"/>
                <a:gd name="connsiteY4" fmla="*/ 2160585 h 2175673"/>
                <a:gd name="connsiteX5" fmla="*/ 27712 w 2175673"/>
                <a:gd name="connsiteY5" fmla="*/ 2151669 h 2175673"/>
                <a:gd name="connsiteX6" fmla="*/ 2149885 w 2175673"/>
                <a:gd name="connsiteY6" fmla="*/ 27712 h 2175673"/>
                <a:gd name="connsiteX7" fmla="*/ 2160585 w 2175673"/>
                <a:gd name="connsiteY7" fmla="*/ 27712 h 2175673"/>
                <a:gd name="connsiteX8" fmla="*/ 2160585 w 2175673"/>
                <a:gd name="connsiteY8" fmla="*/ 27712 h 2175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5673" h="2175673">
                  <a:moveTo>
                    <a:pt x="2160585" y="27712"/>
                  </a:moveTo>
                  <a:cubicBezTo>
                    <a:pt x="2164152" y="31278"/>
                    <a:pt x="2164152" y="34845"/>
                    <a:pt x="2160585" y="36628"/>
                  </a:cubicBezTo>
                  <a:lnTo>
                    <a:pt x="36628" y="2160585"/>
                  </a:lnTo>
                  <a:cubicBezTo>
                    <a:pt x="33062" y="2164152"/>
                    <a:pt x="29495" y="2164152"/>
                    <a:pt x="27712" y="2160585"/>
                  </a:cubicBezTo>
                  <a:lnTo>
                    <a:pt x="27712" y="2160585"/>
                  </a:lnTo>
                  <a:cubicBezTo>
                    <a:pt x="24145" y="2157019"/>
                    <a:pt x="24145" y="2153452"/>
                    <a:pt x="27712" y="2151669"/>
                  </a:cubicBezTo>
                  <a:lnTo>
                    <a:pt x="2149885" y="27712"/>
                  </a:lnTo>
                  <a:cubicBezTo>
                    <a:pt x="2153452" y="24145"/>
                    <a:pt x="2157019" y="24145"/>
                    <a:pt x="2160585" y="27712"/>
                  </a:cubicBezTo>
                  <a:lnTo>
                    <a:pt x="2160585" y="27712"/>
                  </a:lnTo>
                  <a:close/>
                </a:path>
              </a:pathLst>
            </a:custGeom>
            <a:solidFill>
              <a:srgbClr val="00BB82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59A9522-29FD-4FAC-BADB-2B492E1CCA62}"/>
                </a:ext>
              </a:extLst>
            </p:cNvPr>
            <p:cNvSpPr/>
            <p:nvPr/>
          </p:nvSpPr>
          <p:spPr>
            <a:xfrm>
              <a:off x="4657756" y="2296510"/>
              <a:ext cx="552835" cy="552835"/>
            </a:xfrm>
            <a:custGeom>
              <a:avLst/>
              <a:gdLst>
                <a:gd name="connsiteX0" fmla="*/ 542205 w 552835"/>
                <a:gd name="connsiteY0" fmla="*/ 283621 h 552835"/>
                <a:gd name="connsiteX1" fmla="*/ 283621 w 552835"/>
                <a:gd name="connsiteY1" fmla="*/ 542205 h 552835"/>
                <a:gd name="connsiteX2" fmla="*/ 25037 w 552835"/>
                <a:gd name="connsiteY2" fmla="*/ 283621 h 552835"/>
                <a:gd name="connsiteX3" fmla="*/ 283621 w 552835"/>
                <a:gd name="connsiteY3" fmla="*/ 25037 h 552835"/>
                <a:gd name="connsiteX4" fmla="*/ 542205 w 552835"/>
                <a:gd name="connsiteY4" fmla="*/ 283621 h 55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835" h="552835">
                  <a:moveTo>
                    <a:pt x="542205" y="283621"/>
                  </a:moveTo>
                  <a:cubicBezTo>
                    <a:pt x="542205" y="426288"/>
                    <a:pt x="426288" y="542205"/>
                    <a:pt x="283621" y="542205"/>
                  </a:cubicBezTo>
                  <a:cubicBezTo>
                    <a:pt x="140954" y="542205"/>
                    <a:pt x="25037" y="426288"/>
                    <a:pt x="25037" y="283621"/>
                  </a:cubicBezTo>
                  <a:cubicBezTo>
                    <a:pt x="25037" y="140954"/>
                    <a:pt x="140954" y="25037"/>
                    <a:pt x="283621" y="25037"/>
                  </a:cubicBezTo>
                  <a:cubicBezTo>
                    <a:pt x="426288" y="25037"/>
                    <a:pt x="542205" y="140954"/>
                    <a:pt x="542205" y="283621"/>
                  </a:cubicBezTo>
                  <a:close/>
                </a:path>
              </a:pathLst>
            </a:custGeom>
            <a:solidFill>
              <a:srgbClr val="C7D864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76032289-64A3-4915-A7AE-4909376F887C}"/>
                </a:ext>
              </a:extLst>
            </p:cNvPr>
            <p:cNvSpPr/>
            <p:nvPr/>
          </p:nvSpPr>
          <p:spPr>
            <a:xfrm>
              <a:off x="172658" y="1629987"/>
              <a:ext cx="1908173" cy="1908173"/>
            </a:xfrm>
            <a:custGeom>
              <a:avLst/>
              <a:gdLst>
                <a:gd name="connsiteX0" fmla="*/ 1854743 w 1908172"/>
                <a:gd name="connsiteY0" fmla="*/ 63824 h 1908172"/>
                <a:gd name="connsiteX1" fmla="*/ 1854743 w 1908172"/>
                <a:gd name="connsiteY1" fmla="*/ 251075 h 1908172"/>
                <a:gd name="connsiteX2" fmla="*/ 519022 w 1908172"/>
                <a:gd name="connsiteY2" fmla="*/ 1586796 h 1908172"/>
                <a:gd name="connsiteX3" fmla="*/ 331771 w 1908172"/>
                <a:gd name="connsiteY3" fmla="*/ 1586796 h 1908172"/>
                <a:gd name="connsiteX4" fmla="*/ 331771 w 1908172"/>
                <a:gd name="connsiteY4" fmla="*/ 1586796 h 1908172"/>
                <a:gd name="connsiteX5" fmla="*/ 331771 w 1908172"/>
                <a:gd name="connsiteY5" fmla="*/ 1399545 h 1908172"/>
                <a:gd name="connsiteX6" fmla="*/ 1667492 w 1908172"/>
                <a:gd name="connsiteY6" fmla="*/ 63824 h 1908172"/>
                <a:gd name="connsiteX7" fmla="*/ 1854743 w 1908172"/>
                <a:gd name="connsiteY7" fmla="*/ 63824 h 1908172"/>
                <a:gd name="connsiteX8" fmla="*/ 1854743 w 1908172"/>
                <a:gd name="connsiteY8" fmla="*/ 63824 h 1908172"/>
                <a:gd name="connsiteX9" fmla="*/ 158787 w 1908172"/>
                <a:gd name="connsiteY9" fmla="*/ 1626029 h 1908172"/>
                <a:gd name="connsiteX10" fmla="*/ 25037 w 1908172"/>
                <a:gd name="connsiteY10" fmla="*/ 1759780 h 1908172"/>
                <a:gd name="connsiteX11" fmla="*/ 158787 w 1908172"/>
                <a:gd name="connsiteY11" fmla="*/ 1893530 h 1908172"/>
                <a:gd name="connsiteX12" fmla="*/ 292537 w 1908172"/>
                <a:gd name="connsiteY12" fmla="*/ 1759780 h 1908172"/>
                <a:gd name="connsiteX13" fmla="*/ 158787 w 1908172"/>
                <a:gd name="connsiteY13" fmla="*/ 1626029 h 190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8172" h="1908172">
                  <a:moveTo>
                    <a:pt x="1854743" y="63824"/>
                  </a:moveTo>
                  <a:cubicBezTo>
                    <a:pt x="1906459" y="115541"/>
                    <a:pt x="1906459" y="199358"/>
                    <a:pt x="1854743" y="251075"/>
                  </a:cubicBezTo>
                  <a:lnTo>
                    <a:pt x="519022" y="1586796"/>
                  </a:lnTo>
                  <a:cubicBezTo>
                    <a:pt x="467305" y="1638513"/>
                    <a:pt x="383488" y="1638513"/>
                    <a:pt x="331771" y="1586796"/>
                  </a:cubicBezTo>
                  <a:lnTo>
                    <a:pt x="331771" y="1586796"/>
                  </a:lnTo>
                  <a:cubicBezTo>
                    <a:pt x="280054" y="1535079"/>
                    <a:pt x="280054" y="1451262"/>
                    <a:pt x="331771" y="1399545"/>
                  </a:cubicBezTo>
                  <a:lnTo>
                    <a:pt x="1667492" y="63824"/>
                  </a:lnTo>
                  <a:cubicBezTo>
                    <a:pt x="1719209" y="12107"/>
                    <a:pt x="1803026" y="12107"/>
                    <a:pt x="1854743" y="63824"/>
                  </a:cubicBezTo>
                  <a:lnTo>
                    <a:pt x="1854743" y="63824"/>
                  </a:lnTo>
                  <a:close/>
                  <a:moveTo>
                    <a:pt x="158787" y="1626029"/>
                  </a:moveTo>
                  <a:cubicBezTo>
                    <a:pt x="85670" y="1626029"/>
                    <a:pt x="25037" y="1684880"/>
                    <a:pt x="25037" y="1759780"/>
                  </a:cubicBezTo>
                  <a:cubicBezTo>
                    <a:pt x="25037" y="1834680"/>
                    <a:pt x="83887" y="1893530"/>
                    <a:pt x="158787" y="1893530"/>
                  </a:cubicBezTo>
                  <a:cubicBezTo>
                    <a:pt x="233687" y="1893530"/>
                    <a:pt x="292537" y="1834680"/>
                    <a:pt x="292537" y="1759780"/>
                  </a:cubicBezTo>
                  <a:cubicBezTo>
                    <a:pt x="292537" y="1684880"/>
                    <a:pt x="231904" y="1626029"/>
                    <a:pt x="158787" y="1626029"/>
                  </a:cubicBezTo>
                  <a:close/>
                </a:path>
              </a:pathLst>
            </a:custGeom>
            <a:solidFill>
              <a:srgbClr val="80DA64"/>
            </a:solidFill>
            <a:ln w="17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0BBE3B4-B55D-4CEB-9F2F-F4069F0DA22C}"/>
                </a:ext>
              </a:extLst>
            </p:cNvPr>
            <p:cNvSpPr/>
            <p:nvPr userDrawn="1"/>
          </p:nvSpPr>
          <p:spPr>
            <a:xfrm>
              <a:off x="1532524" y="2308171"/>
              <a:ext cx="2443175" cy="2443175"/>
            </a:xfrm>
            <a:custGeom>
              <a:avLst/>
              <a:gdLst>
                <a:gd name="connsiteX0" fmla="*/ 2435150 w 2443174"/>
                <a:gd name="connsiteY0" fmla="*/ 1224262 h 2443174"/>
                <a:gd name="connsiteX1" fmla="*/ 1224262 w 2443174"/>
                <a:gd name="connsiteY1" fmla="*/ 2435150 h 2443174"/>
                <a:gd name="connsiteX2" fmla="*/ 13375 w 2443174"/>
                <a:gd name="connsiteY2" fmla="*/ 1224262 h 2443174"/>
                <a:gd name="connsiteX3" fmla="*/ 1224262 w 2443174"/>
                <a:gd name="connsiteY3" fmla="*/ 13375 h 2443174"/>
                <a:gd name="connsiteX4" fmla="*/ 2435150 w 2443174"/>
                <a:gd name="connsiteY4" fmla="*/ 1224262 h 244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3174" h="2443174">
                  <a:moveTo>
                    <a:pt x="2435150" y="1224262"/>
                  </a:moveTo>
                  <a:cubicBezTo>
                    <a:pt x="2435150" y="1893017"/>
                    <a:pt x="1893017" y="2435150"/>
                    <a:pt x="1224262" y="2435150"/>
                  </a:cubicBezTo>
                  <a:cubicBezTo>
                    <a:pt x="555508" y="2435150"/>
                    <a:pt x="13375" y="1893017"/>
                    <a:pt x="13375" y="1224262"/>
                  </a:cubicBezTo>
                  <a:cubicBezTo>
                    <a:pt x="13375" y="555508"/>
                    <a:pt x="555508" y="13375"/>
                    <a:pt x="1224262" y="13375"/>
                  </a:cubicBezTo>
                  <a:cubicBezTo>
                    <a:pt x="1893017" y="13375"/>
                    <a:pt x="2435150" y="555508"/>
                    <a:pt x="2435150" y="1224262"/>
                  </a:cubicBezTo>
                  <a:close/>
                </a:path>
              </a:pathLst>
            </a:custGeom>
            <a:solidFill>
              <a:srgbClr val="D8D9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EEEFC62-AE88-4D37-9347-4381CF05F0CD}"/>
                </a:ext>
              </a:extLst>
            </p:cNvPr>
            <p:cNvSpPr/>
            <p:nvPr userDrawn="1"/>
          </p:nvSpPr>
          <p:spPr>
            <a:xfrm>
              <a:off x="1470107" y="2204738"/>
              <a:ext cx="2443175" cy="2443175"/>
            </a:xfrm>
            <a:custGeom>
              <a:avLst/>
              <a:gdLst>
                <a:gd name="connsiteX0" fmla="*/ 2435150 w 2443174"/>
                <a:gd name="connsiteY0" fmla="*/ 1224262 h 2443174"/>
                <a:gd name="connsiteX1" fmla="*/ 1224262 w 2443174"/>
                <a:gd name="connsiteY1" fmla="*/ 2433367 h 2443174"/>
                <a:gd name="connsiteX2" fmla="*/ 13375 w 2443174"/>
                <a:gd name="connsiteY2" fmla="*/ 1224262 h 2443174"/>
                <a:gd name="connsiteX3" fmla="*/ 1224262 w 2443174"/>
                <a:gd name="connsiteY3" fmla="*/ 13375 h 2443174"/>
                <a:gd name="connsiteX4" fmla="*/ 2435150 w 2443174"/>
                <a:gd name="connsiteY4" fmla="*/ 1224262 h 244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3174" h="2443174">
                  <a:moveTo>
                    <a:pt x="2435150" y="1224262"/>
                  </a:moveTo>
                  <a:cubicBezTo>
                    <a:pt x="2435150" y="1893015"/>
                    <a:pt x="1893015" y="2433367"/>
                    <a:pt x="1224262" y="2433367"/>
                  </a:cubicBezTo>
                  <a:cubicBezTo>
                    <a:pt x="555510" y="2433367"/>
                    <a:pt x="13375" y="1891231"/>
                    <a:pt x="13375" y="1224262"/>
                  </a:cubicBezTo>
                  <a:cubicBezTo>
                    <a:pt x="13375" y="555510"/>
                    <a:pt x="555510" y="13375"/>
                    <a:pt x="1224262" y="13375"/>
                  </a:cubicBezTo>
                  <a:cubicBezTo>
                    <a:pt x="1893015" y="13375"/>
                    <a:pt x="2435150" y="555510"/>
                    <a:pt x="2435150" y="122426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12E04D-1EA9-42D7-BB7F-0E8A857E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B521E-89B2-4CAE-9D1A-33FF902EEB41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1F9B9C-59B8-4B56-9DF6-BCCC8E90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3441F9-EF24-4D64-B949-096D575E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7414" y="528006"/>
            <a:ext cx="673005" cy="365125"/>
          </a:xfrm>
        </p:spPr>
        <p:txBody>
          <a:bodyPr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fld id="{85FE0516-145C-4BD0-A9F2-CA7671F5DE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5449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90AA-AE90-41B9-99F8-562652DEC6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17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6A82-2F2C-4C2F-92B2-EB6E3C74CB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31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CE01-E20E-4CA4-85FC-906FB09D76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90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xmlns="" id="{D9DD6903-31DD-5348-931E-827644FF87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91720" y="-192505"/>
            <a:ext cx="12575439" cy="72430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89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xmlns="" id="{161739E6-EB94-4449-B3AC-21CA854F68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97364" y="1850687"/>
            <a:ext cx="3028872" cy="22272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0873C990-B527-EB43-94A4-2510D6D18BE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1561" y="1850687"/>
            <a:ext cx="3028872" cy="22272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DCED5427-C10A-4940-AAD1-43CFEF138F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65759" y="1850687"/>
            <a:ext cx="3028872" cy="22272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40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BD2-1B13-45A1-941C-F0E22182F8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18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4470-1A60-426D-B900-E0D6276DE7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5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3BAE-8A37-4BD5-AC63-5E8AD12F3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326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7CD2-EAA7-40DE-9D81-9AC44EA77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45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3CBE-AC26-44D9-806D-13EDF940CE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83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BA50-B049-42A4-88AF-C0041680A0D1}" type="datetimeFigureOut">
              <a:rPr lang="th-TH" smtClean="0"/>
              <a:pPr/>
              <a:t>14/09/63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D0DF-4DD8-4829-8AAE-D009AAFD583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2642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0249A-8F20-40FF-842F-4503C56B25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941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A29F-E105-4DD1-A5EC-CB806C42CB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59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481D-CB54-48E0-9EDD-86FABB2B2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17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260-D37C-4737-ACBE-22F0EECD6B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066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6F2D-5F05-4E45-9032-33E9C19CD8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57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4AD73-DB4C-4292-B948-DD03AFCF7F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68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BD2-1B13-45A1-941C-F0E22182F8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035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4470-1A60-426D-B900-E0D6276DE7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900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3BAE-8A37-4BD5-AC63-5E8AD12F3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56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7CD2-EAA7-40DE-9D81-9AC44EA77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6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BA50-B049-42A4-88AF-C0041680A0D1}" type="datetimeFigureOut">
              <a:rPr lang="th-TH" smtClean="0"/>
              <a:pPr/>
              <a:t>14/09/63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D0DF-4DD8-4829-8AAE-D009AAFD583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57411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3CBE-AC26-44D9-806D-13EDF940CE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787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0249A-8F20-40FF-842F-4503C56B25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096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A29F-E105-4DD1-A5EC-CB806C42CB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552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481D-CB54-48E0-9EDD-86FABB2B2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062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D260-D37C-4737-ACBE-22F0EECD6B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577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6F2D-5F05-4E45-9032-33E9C19CD8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191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4AD73-DB4C-4292-B948-DD03AFCF7F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969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DA1B-AD88-4FE4-9A07-FE7BCADCEB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17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D561-C5FA-4E2E-946B-6F8BEFA185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499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1FE94-9529-4ECC-B044-6886F67059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27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5BA50-B049-42A4-88AF-C0041680A0D1}" type="datetimeFigureOut">
              <a:rPr lang="th-TH" smtClean="0"/>
              <a:pPr/>
              <a:t>14/09/63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D0DF-4DD8-4829-8AAE-D009AAFD583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7059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17F3-0A96-485E-A95D-A3DCB31E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4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905-E0AE-40DF-AE60-8CA23BED9E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850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1DD4-B402-4197-AEFC-A89601D038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979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C74C-B2E0-4F9F-87A6-CD0E096ABF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25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A90E-251B-48EE-BA03-65CF428139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36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90AA-AE90-41B9-99F8-562652DEC6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817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6A82-2F2C-4C2F-92B2-EB6E3C74CB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648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CE01-E20E-4CA4-85FC-906FB09D76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5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4473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5859-2293-4E64-BEDC-064F7A214A95}" type="datetime1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6B03-061D-4B89-9550-A461D1619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9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AB44781-2C82-42A3-AA85-545B0A894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4F31A0-2C2F-46DA-B0BC-D89A73F8E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F238AC-1737-4869-8020-AA6C2FD9B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B521E-89B2-4CAE-9D1A-33FF902EEB41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8FD387-8F6F-4B5C-80E6-F836B05B2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www.powerponthub.com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B2FCE7-63CF-42D2-869D-FB7AC9E18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E0516-145C-4BD0-A9F2-CA7671F5D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6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42828-7BA0-46C8-AC4F-B48F020079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01DF4-0676-4BD7-8571-508475F906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0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01DF4-0676-4BD7-8571-508475F906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1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42828-7BA0-46C8-AC4F-B48F020079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2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42828-7BA0-46C8-AC4F-B48F020079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3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01DF4-0676-4BD7-8571-508475F906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2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png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7.jpe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jpe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emf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5.png"/><Relationship Id="rId4" Type="http://schemas.openxmlformats.org/officeDocument/2006/relationships/image" Target="../media/image10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27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434367" y="29658"/>
            <a:ext cx="7649896" cy="1839158"/>
          </a:xfrm>
          <a:prstGeom prst="round2SameRect">
            <a:avLst/>
          </a:prstGeom>
          <a:solidFill>
            <a:schemeClr val="accent3">
              <a:lumMod val="40000"/>
              <a:lumOff val="60000"/>
              <a:alpha val="9098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บทบาทและ</a:t>
            </a:r>
            <a:r>
              <a:rPr lang="th-TH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ภารกิจ</a:t>
            </a:r>
          </a:p>
          <a:p>
            <a:pPr algn="ctr"/>
            <a:r>
              <a:rPr lang="th-TH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กระทรวงดิจิทัลเพื่อ</a:t>
            </a:r>
            <a:r>
              <a:rPr lang="th-TH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เศรษฐกิจและสังคม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13" y="1071563"/>
            <a:ext cx="5392271" cy="57864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57064" y="2199583"/>
            <a:ext cx="995082" cy="107576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85381" y="3572980"/>
            <a:ext cx="946846" cy="101139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21" y="2451232"/>
            <a:ext cx="988183" cy="98818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182597" y="2904261"/>
            <a:ext cx="945273" cy="91685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65347" y="4010940"/>
            <a:ext cx="995082" cy="107576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61" y="5351283"/>
            <a:ext cx="995423" cy="5923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1" y="3882673"/>
            <a:ext cx="811308" cy="40138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94480" y="2216903"/>
            <a:ext cx="6976981" cy="1600438"/>
          </a:xfrm>
          <a:prstGeom prst="roundRect">
            <a:avLst/>
          </a:prstGeom>
          <a:solidFill>
            <a:srgbClr val="FFFFFF">
              <a:alpha val="6117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นางสาวอัจฉรินทร์ พัฒนพันธ์ชัย</a:t>
            </a:r>
          </a:p>
          <a:p>
            <a:pPr algn="ctr">
              <a:defRPr/>
            </a:pPr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ปลัดกระทรวงดิจิทัลเพื่อเศรษฐกิจและสังคม</a:t>
            </a:r>
            <a:endParaRPr lang="en-US" sz="4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90840" y="5340204"/>
            <a:ext cx="743527" cy="4717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27617" y="4536558"/>
            <a:ext cx="743527" cy="4717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447814" y="3747074"/>
            <a:ext cx="743527" cy="4717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43" y="4656688"/>
            <a:ext cx="876237" cy="2875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49" y="3821114"/>
            <a:ext cx="798249" cy="343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48" y="2965658"/>
            <a:ext cx="960155" cy="7585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33" y="5257958"/>
            <a:ext cx="858362" cy="479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16" y="47651"/>
            <a:ext cx="1832056" cy="1832056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80" y="4233613"/>
            <a:ext cx="1018573" cy="5249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06" y="4758570"/>
            <a:ext cx="7106893" cy="21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50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1783EB-BBB1-A242-83AF-C3EA38367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358" y="1343258"/>
            <a:ext cx="6428047" cy="5530137"/>
          </a:xfrm>
          <a:prstGeom prst="rect">
            <a:avLst/>
          </a:prstGeom>
        </p:spPr>
      </p:pic>
      <p:pic>
        <p:nvPicPr>
          <p:cNvPr id="13" name="Graphic 12" descr="Marker">
            <a:extLst>
              <a:ext uri="{FF2B5EF4-FFF2-40B4-BE49-F238E27FC236}">
                <a16:creationId xmlns:a16="http://schemas.microsoft.com/office/drawing/2014/main" xmlns="" id="{680ABC9D-24F5-F64C-BA75-71F9BB3B7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93847" y="2728431"/>
            <a:ext cx="914400" cy="914400"/>
          </a:xfrm>
          <a:prstGeom prst="rect">
            <a:avLst/>
          </a:prstGeom>
        </p:spPr>
      </p:pic>
      <p:pic>
        <p:nvPicPr>
          <p:cNvPr id="14" name="Graphic 13" descr="Marker">
            <a:extLst>
              <a:ext uri="{FF2B5EF4-FFF2-40B4-BE49-F238E27FC236}">
                <a16:creationId xmlns:a16="http://schemas.microsoft.com/office/drawing/2014/main" xmlns="" id="{6371488A-3185-2D4E-ADCF-3B02A8067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74260" y="4265489"/>
            <a:ext cx="1400175" cy="1400175"/>
          </a:xfrm>
          <a:prstGeom prst="rect">
            <a:avLst/>
          </a:prstGeom>
        </p:spPr>
      </p:pic>
      <p:pic>
        <p:nvPicPr>
          <p:cNvPr id="15" name="Graphic 14" descr="Marker">
            <a:extLst>
              <a:ext uri="{FF2B5EF4-FFF2-40B4-BE49-F238E27FC236}">
                <a16:creationId xmlns:a16="http://schemas.microsoft.com/office/drawing/2014/main" xmlns="" id="{C0AFB6F7-358C-F347-A805-7B6A79CEC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59391" y="1211248"/>
            <a:ext cx="724108" cy="7241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64C79B2-5A63-48D1-B621-71C05575A25B}"/>
              </a:ext>
            </a:extLst>
          </p:cNvPr>
          <p:cNvSpPr txBox="1">
            <a:spLocks/>
          </p:cNvSpPr>
          <p:nvPr/>
        </p:nvSpPr>
        <p:spPr>
          <a:xfrm>
            <a:off x="1547113" y="4369378"/>
            <a:ext cx="2495550" cy="600075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prstClr val="white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ROADMAP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DBEE614-531F-4FFE-98E3-3154C687B976}"/>
              </a:ext>
            </a:extLst>
          </p:cNvPr>
          <p:cNvSpPr/>
          <p:nvPr/>
        </p:nvSpPr>
        <p:spPr>
          <a:xfrm>
            <a:off x="766735" y="5038496"/>
            <a:ext cx="3811257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ภาครัฐเริ่มสร้างวัฒนธรรมการใช้ประโยชน์ข้อมูลและเรียนรู้ถึงวิธีการวิเคราะห์ โดยมี </a:t>
            </a: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 </a:t>
            </a:r>
            <a:r>
              <a:rPr lang="th-TH" sz="2400" b="1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หน่วยงานนำร่อง</a:t>
            </a: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big data</a:t>
            </a: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มีหน่วยงานกลาง ขับเคลื่อน</a:t>
            </a:r>
            <a:r>
              <a:rPr lang="th-TH" sz="2400" spc="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ภาครัฐด้านการใช้ประโยชน์ข้อมูลอย่างเป็นระบบ</a:t>
            </a:r>
            <a:endParaRPr lang="en-US" sz="2400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8500CA-5DD8-4CA7-BCCC-132E2A9CC83F}"/>
              </a:ext>
            </a:extLst>
          </p:cNvPr>
          <p:cNvSpPr txBox="1"/>
          <p:nvPr/>
        </p:nvSpPr>
        <p:spPr>
          <a:xfrm>
            <a:off x="5128882" y="5488796"/>
            <a:ext cx="1241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white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ระยะที่ </a:t>
            </a:r>
            <a:r>
              <a:rPr lang="en-US" sz="2000" b="1" dirty="0">
                <a:solidFill>
                  <a:prstClr val="white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1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18 </a:t>
            </a:r>
            <a:r>
              <a:rPr lang="th-TH" sz="2000" b="1" dirty="0">
                <a:solidFill>
                  <a:prstClr val="white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เดือน</a:t>
            </a:r>
            <a:endParaRPr lang="en-US" sz="2000" b="1" dirty="0">
              <a:solidFill>
                <a:prstClr val="white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6107FC-E112-488B-8BAD-69202BF540C2}"/>
              </a:ext>
            </a:extLst>
          </p:cNvPr>
          <p:cNvSpPr txBox="1"/>
          <p:nvPr/>
        </p:nvSpPr>
        <p:spPr>
          <a:xfrm>
            <a:off x="6443823" y="3538381"/>
            <a:ext cx="1064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prstClr val="white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ระยะที่ </a:t>
            </a:r>
            <a:r>
              <a:rPr lang="en-US" sz="2400" b="1" dirty="0">
                <a:solidFill>
                  <a:prstClr val="white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2</a:t>
            </a:r>
            <a:endParaRPr lang="th-TH" sz="2400" b="1" dirty="0">
              <a:solidFill>
                <a:prstClr val="white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algn="ctr"/>
            <a:r>
              <a:rPr lang="th-TH" sz="2400" b="1" dirty="0">
                <a:solidFill>
                  <a:prstClr val="white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ปีที่ </a:t>
            </a:r>
            <a:r>
              <a:rPr lang="en-US" sz="2400" b="1" dirty="0">
                <a:solidFill>
                  <a:prstClr val="white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2-4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1D3B88-2E0C-46AA-9EA9-93F48EBBD125}"/>
              </a:ext>
            </a:extLst>
          </p:cNvPr>
          <p:cNvSpPr txBox="1"/>
          <p:nvPr/>
        </p:nvSpPr>
        <p:spPr>
          <a:xfrm>
            <a:off x="9701977" y="922482"/>
            <a:ext cx="1653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ระยะที่ </a:t>
            </a:r>
            <a:r>
              <a:rPr lang="en-US" sz="24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3</a:t>
            </a:r>
            <a:r>
              <a:rPr lang="th-TH" sz="24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ปีที่ </a:t>
            </a:r>
            <a:r>
              <a:rPr lang="en-US" sz="2400" b="1" dirty="0">
                <a:solidFill>
                  <a:prstClr val="black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5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FDC133-A72D-4A05-BCA6-5CC9B1B15CE0}"/>
              </a:ext>
            </a:extLst>
          </p:cNvPr>
          <p:cNvSpPr/>
          <p:nvPr/>
        </p:nvSpPr>
        <p:spPr>
          <a:xfrm>
            <a:off x="8490996" y="3881769"/>
            <a:ext cx="3574941" cy="203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การข้อมูลภาครัฐอย่างเป็นระบบสร้างความโปร่งใสในการบริหารงานและประชาชนได้รับบริการที่สะดวกรวดเร็ว โดย 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พัฒนาบริการ </a:t>
            </a:r>
            <a:r>
              <a:rPr lang="en-US" sz="24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Analytics-as-a-Service 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เพื่อ</a:t>
            </a:r>
            <a:r>
              <a:rPr lang="en-US" sz="24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scalability</a:t>
            </a:r>
            <a:endParaRPr lang="th-TH" sz="2400" dirty="0">
              <a:solidFill>
                <a:prstClr val="black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h-TH" dirty="0">
              <a:solidFill>
                <a:prstClr val="black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BDF84D-DB3B-4318-B4CE-F8FB9E4E894F}"/>
              </a:ext>
            </a:extLst>
          </p:cNvPr>
          <p:cNvSpPr/>
          <p:nvPr/>
        </p:nvSpPr>
        <p:spPr>
          <a:xfrm>
            <a:off x="9433060" y="1320404"/>
            <a:ext cx="29243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Public-Private-people partnerships</a:t>
            </a:r>
            <a:r>
              <a:rPr lang="th-TH" sz="2400" b="1" spc="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สร้างให้</a:t>
            </a:r>
            <a:r>
              <a:rPr lang="th-TH" sz="2400" b="1" spc="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เกิด</a:t>
            </a:r>
            <a:r>
              <a:rPr lang="en-US" sz="2400" b="1" spc="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Open Data</a:t>
            </a:r>
            <a:r>
              <a:rPr lang="th-TH" sz="2400" b="1" spc="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2400" b="1" spc="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Services </a:t>
            </a:r>
            <a:r>
              <a:rPr lang="th-TH" sz="2400" b="1" spc="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แก่ประเทศไทย</a:t>
            </a:r>
            <a:endParaRPr lang="th-TH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พัฒนาบริการระบบบริการข้อมูลเปิดและสร้างธุรกิจข้อมูล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h-TH" dirty="0">
              <a:solidFill>
                <a:prstClr val="black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C93503C9-D052-4EEE-B63C-463CAC26F575}"/>
              </a:ext>
            </a:extLst>
          </p:cNvPr>
          <p:cNvSpPr txBox="1">
            <a:spLocks/>
          </p:cNvSpPr>
          <p:nvPr/>
        </p:nvSpPr>
        <p:spPr>
          <a:xfrm>
            <a:off x="233003" y="1384147"/>
            <a:ext cx="5889812" cy="31324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สร้างแพลทฟอร์มด้านการพัฒนาบุคลากรภาครัฐ </a:t>
            </a:r>
            <a:endParaRPr lang="en-US" sz="3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36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พัฒนาระบบนำร่องการวิเคราะห์ข้อมูลขนาดใหญ่ </a:t>
            </a:r>
            <a:endParaRPr lang="en-US" sz="3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36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สร้างแพลทฟอร์มเพื่อสนับสนุนการสร้างนวัตกรรม</a:t>
            </a:r>
          </a:p>
          <a:p>
            <a:pPr marL="0" indent="0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ด้านการใช้ประโยชน์ข้อมูล </a:t>
            </a:r>
            <a:endParaRPr lang="en-US" sz="3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36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สร้างเครือข่ายระดับสากลและ</a:t>
            </a:r>
          </a:p>
          <a:p>
            <a:pPr marL="0" indent="0">
              <a:lnSpc>
                <a:spcPts val="3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สร้างความตระหนักรู้</a:t>
            </a:r>
            <a:endParaRPr lang="en-US" sz="3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D5742FA-D2F2-4A57-9ED2-04F6B675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508" y="39979"/>
            <a:ext cx="734938" cy="73493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D5748CC-DD53-499C-9ACC-47CF5A0B397B}"/>
              </a:ext>
            </a:extLst>
          </p:cNvPr>
          <p:cNvCxnSpPr>
            <a:cxnSpLocks/>
          </p:cNvCxnSpPr>
          <p:nvPr/>
        </p:nvCxnSpPr>
        <p:spPr>
          <a:xfrm>
            <a:off x="1034661" y="637757"/>
            <a:ext cx="981687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itle 14">
            <a:extLst>
              <a:ext uri="{FF2B5EF4-FFF2-40B4-BE49-F238E27FC236}">
                <a16:creationId xmlns:a16="http://schemas.microsoft.com/office/drawing/2014/main" xmlns="" id="{5E3A5CFA-2244-443A-B232-6B7A5F4FBC06}"/>
              </a:ext>
            </a:extLst>
          </p:cNvPr>
          <p:cNvSpPr txBox="1">
            <a:spLocks/>
          </p:cNvSpPr>
          <p:nvPr/>
        </p:nvSpPr>
        <p:spPr>
          <a:xfrm>
            <a:off x="1019633" y="5214"/>
            <a:ext cx="10137600" cy="628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การจัดตั้งสถาบันส่งเสริมการวิเคราะห์และบริหารข้อมูลภาครัฐ </a:t>
            </a:r>
            <a:endParaRPr lang="en-GB" sz="36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ct val="100000"/>
              </a:lnSpc>
            </a:pP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Government Big Data Institute)</a:t>
            </a:r>
            <a:endParaRPr lang="th-TH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88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4080CBF-332C-44E6-9157-6FFF6EBA319B}"/>
              </a:ext>
            </a:extLst>
          </p:cNvPr>
          <p:cNvGrpSpPr/>
          <p:nvPr/>
        </p:nvGrpSpPr>
        <p:grpSpPr>
          <a:xfrm>
            <a:off x="223504" y="191622"/>
            <a:ext cx="8594086" cy="1349247"/>
            <a:chOff x="401584" y="366566"/>
            <a:chExt cx="8594086" cy="921604"/>
          </a:xfrm>
        </p:grpSpPr>
        <p:pic>
          <p:nvPicPr>
            <p:cNvPr id="5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xmlns="" id="{DB1C5D29-4CBD-42DF-8C5F-D46C383F8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584" y="366566"/>
              <a:ext cx="1125375" cy="921604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4F548C26-4B13-4937-81A2-58C53AFB5F91}"/>
                </a:ext>
              </a:extLst>
            </p:cNvPr>
            <p:cNvGrpSpPr/>
            <p:nvPr/>
          </p:nvGrpSpPr>
          <p:grpSpPr>
            <a:xfrm>
              <a:off x="1526959" y="388886"/>
              <a:ext cx="7468711" cy="889990"/>
              <a:chOff x="2423604" y="2032117"/>
              <a:chExt cx="7468711" cy="88999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050F5F75-E5E3-4CAD-BD03-76F4ED778E8E}"/>
                  </a:ext>
                </a:extLst>
              </p:cNvPr>
              <p:cNvSpPr/>
              <p:nvPr/>
            </p:nvSpPr>
            <p:spPr>
              <a:xfrm>
                <a:off x="2423604" y="2032117"/>
                <a:ext cx="7468711" cy="3994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ระบบสารสนเทศเพื่อการเชื่อมโยงข้อมูลผู้เข้ารับการรักษาพยาบาล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5319F7D7-1972-471E-A9A8-8AEE69709327}"/>
                  </a:ext>
                </a:extLst>
              </p:cNvPr>
              <p:cNvSpPr/>
              <p:nvPr/>
            </p:nvSpPr>
            <p:spPr>
              <a:xfrm>
                <a:off x="2423604" y="2398887"/>
                <a:ext cx="35365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68B77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Health Information Exchange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D7C4B321-609E-4815-90C9-F996A3ED4B73}"/>
              </a:ext>
            </a:extLst>
          </p:cNvPr>
          <p:cNvGrpSpPr/>
          <p:nvPr/>
        </p:nvGrpSpPr>
        <p:grpSpPr>
          <a:xfrm>
            <a:off x="185949" y="1981099"/>
            <a:ext cx="11820102" cy="4699173"/>
            <a:chOff x="185949" y="1762291"/>
            <a:chExt cx="11820102" cy="4699173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xmlns="" id="{825B4502-CD69-4706-840A-E75231E26D5F}"/>
                </a:ext>
              </a:extLst>
            </p:cNvPr>
            <p:cNvGrpSpPr/>
            <p:nvPr/>
          </p:nvGrpSpPr>
          <p:grpSpPr>
            <a:xfrm>
              <a:off x="185949" y="1762291"/>
              <a:ext cx="11820102" cy="4699173"/>
              <a:chOff x="185949" y="1886578"/>
              <a:chExt cx="11820102" cy="4699173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xmlns="" id="{F6E8CBCD-7D99-4BD5-9A3B-38EC6E3C3CA0}"/>
                  </a:ext>
                </a:extLst>
              </p:cNvPr>
              <p:cNvGrpSpPr/>
              <p:nvPr/>
            </p:nvGrpSpPr>
            <p:grpSpPr>
              <a:xfrm>
                <a:off x="185949" y="1886578"/>
                <a:ext cx="11820102" cy="4699173"/>
                <a:chOff x="174635" y="1653459"/>
                <a:chExt cx="11820102" cy="4699173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xmlns="" id="{58ECD6F1-5426-4379-B96E-B964CFDB6B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2440" y="2042402"/>
                  <a:ext cx="9202944" cy="0"/>
                </a:xfrm>
                <a:prstGeom prst="line">
                  <a:avLst/>
                </a:prstGeom>
                <a:ln w="19050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xmlns="" id="{DECD2536-4C63-4A08-A2FC-DDCE52DA06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4891" y="2760053"/>
                  <a:ext cx="2287025" cy="1657420"/>
                </a:xfrm>
                <a:prstGeom prst="rect">
                  <a:avLst/>
                </a:prstGeom>
              </p:spPr>
            </p:pic>
            <p:pic>
              <p:nvPicPr>
                <p:cNvPr id="13" name="Picture 2" descr="Image result for database">
                  <a:extLst>
                    <a:ext uri="{FF2B5EF4-FFF2-40B4-BE49-F238E27FC236}">
                      <a16:creationId xmlns:a16="http://schemas.microsoft.com/office/drawing/2014/main" xmlns="" id="{CF16772A-31E1-410A-9B98-ECF648EB56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81747" y="2731164"/>
                  <a:ext cx="1133360" cy="11333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xmlns="" id="{821A159A-927F-4BC0-A3F4-687FB83CA887}"/>
                    </a:ext>
                  </a:extLst>
                </p:cNvPr>
                <p:cNvGrpSpPr/>
                <p:nvPr/>
              </p:nvGrpSpPr>
              <p:grpSpPr>
                <a:xfrm>
                  <a:off x="3934297" y="2695038"/>
                  <a:ext cx="1618284" cy="1420505"/>
                  <a:chOff x="3107504" y="2182086"/>
                  <a:chExt cx="1618284" cy="1420505"/>
                </a:xfrm>
              </p:grpSpPr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xmlns="" id="{D4937122-EAB6-40CE-9A62-DF28B4187FB6}"/>
                      </a:ext>
                    </a:extLst>
                  </p:cNvPr>
                  <p:cNvGrpSpPr/>
                  <p:nvPr/>
                </p:nvGrpSpPr>
                <p:grpSpPr>
                  <a:xfrm>
                    <a:off x="3107504" y="2182086"/>
                    <a:ext cx="1590068" cy="1186172"/>
                    <a:chOff x="3107504" y="2182086"/>
                    <a:chExt cx="1590068" cy="1186172"/>
                  </a:xfrm>
                </p:grpSpPr>
                <p:cxnSp>
                  <p:nvCxnSpPr>
                    <p:cNvPr id="87" name="Straight Arrow Connector 86">
                      <a:extLst>
                        <a:ext uri="{FF2B5EF4-FFF2-40B4-BE49-F238E27FC236}">
                          <a16:creationId xmlns:a16="http://schemas.microsoft.com/office/drawing/2014/main" xmlns="" id="{38DB98F3-8B20-49E7-9EED-478E71A101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107504" y="2733374"/>
                      <a:ext cx="505705" cy="0"/>
                    </a:xfrm>
                    <a:prstGeom prst="straightConnector1">
                      <a:avLst/>
                    </a:prstGeom>
                    <a:ln w="38100">
                      <a:solidFill>
                        <a:srgbClr val="0066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88" name="Picture 6" descr="White Branding | Interactive Brokers Luxembourg SARL">
                      <a:extLst>
                        <a:ext uri="{FF2B5EF4-FFF2-40B4-BE49-F238E27FC236}">
                          <a16:creationId xmlns:a16="http://schemas.microsoft.com/office/drawing/2014/main" xmlns="" id="{222082E0-1982-49A2-A6EC-1CE5CCF9216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384875" y="2182086"/>
                      <a:ext cx="1312697" cy="118617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xmlns="" id="{86831FFC-0116-41FC-92AA-8FDC45E9D9BC}"/>
                      </a:ext>
                    </a:extLst>
                  </p:cNvPr>
                  <p:cNvSpPr txBox="1"/>
                  <p:nvPr/>
                </p:nvSpPr>
                <p:spPr>
                  <a:xfrm>
                    <a:off x="3413091" y="3233259"/>
                    <a:ext cx="131269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Exchange Zone</a:t>
                    </a:r>
                  </a:p>
                </p:txBody>
              </p:sp>
            </p:grp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xmlns="" id="{C4902109-BEFE-4E9A-AC4A-D609D6826C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12299" y="3213103"/>
                  <a:ext cx="1474564" cy="12466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6" name="Picture 15" descr="A picture containing drawing, clock&#10;&#10;Description automatically generated">
                  <a:extLst>
                    <a:ext uri="{FF2B5EF4-FFF2-40B4-BE49-F238E27FC236}">
                      <a16:creationId xmlns:a16="http://schemas.microsoft.com/office/drawing/2014/main" xmlns="" id="{7966B2FD-5948-4722-9581-42965E015E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5009" y="2664836"/>
                  <a:ext cx="278945" cy="393384"/>
                </a:xfrm>
                <a:prstGeom prst="rect">
                  <a:avLst/>
                </a:prstGeom>
              </p:spPr>
            </p:pic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xmlns="" id="{880A4B75-0BDB-4015-9042-731EC9F384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45989" y="3366048"/>
                  <a:ext cx="1627424" cy="1043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D7113F2E-8920-46FE-8ED2-7C41E14E1952}"/>
                    </a:ext>
                  </a:extLst>
                </p:cNvPr>
                <p:cNvSpPr/>
                <p:nvPr/>
              </p:nvSpPr>
              <p:spPr>
                <a:xfrm>
                  <a:off x="7955472" y="3334604"/>
                  <a:ext cx="173785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Consent Process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1D63FC1-987A-4133-A643-4AAF26792C9B}"/>
                    </a:ext>
                  </a:extLst>
                </p:cNvPr>
                <p:cNvSpPr txBox="1"/>
                <p:nvPr/>
              </p:nvSpPr>
              <p:spPr>
                <a:xfrm>
                  <a:off x="6916434" y="3836170"/>
                  <a:ext cx="108243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HIE DMS</a:t>
                  </a:r>
                </a:p>
              </p:txBody>
            </p: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xmlns="" id="{A7B66BDB-A2A9-4CAE-A06A-226D81F14345}"/>
                    </a:ext>
                  </a:extLst>
                </p:cNvPr>
                <p:cNvGrpSpPr/>
                <p:nvPr/>
              </p:nvGrpSpPr>
              <p:grpSpPr>
                <a:xfrm>
                  <a:off x="2542294" y="2508961"/>
                  <a:ext cx="1454149" cy="1252704"/>
                  <a:chOff x="1706303" y="2048550"/>
                  <a:chExt cx="1454149" cy="1252704"/>
                </a:xfrm>
              </p:grpSpPr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xmlns="" id="{3D8444A8-F7F1-4E07-A1D0-8DED351C019F}"/>
                      </a:ext>
                    </a:extLst>
                  </p:cNvPr>
                  <p:cNvGrpSpPr/>
                  <p:nvPr/>
                </p:nvGrpSpPr>
                <p:grpSpPr>
                  <a:xfrm>
                    <a:off x="1706303" y="2048550"/>
                    <a:ext cx="1454149" cy="1252704"/>
                    <a:chOff x="1434996" y="3339017"/>
                    <a:chExt cx="1491081" cy="1209870"/>
                  </a:xfrm>
                </p:grpSpPr>
                <p:pic>
                  <p:nvPicPr>
                    <p:cNvPr id="83" name="Picture 2" descr="Image result for hospital icon">
                      <a:extLst>
                        <a:ext uri="{FF2B5EF4-FFF2-40B4-BE49-F238E27FC236}">
                          <a16:creationId xmlns:a16="http://schemas.microsoft.com/office/drawing/2014/main" xmlns="" id="{C7869167-6887-4469-A7B8-2FA78EF8BB8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34996" y="3339017"/>
                      <a:ext cx="1491081" cy="120987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xmlns="" id="{C51444C9-DDB6-421B-A439-880C6B3C24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7909" y="3733014"/>
                      <a:ext cx="358219" cy="24509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p:txBody>
                </p:sp>
              </p:grpSp>
              <p:sp>
                <p:nvSpPr>
                  <p:cNvPr id="82" name="Plus Sign 81">
                    <a:extLst>
                      <a:ext uri="{FF2B5EF4-FFF2-40B4-BE49-F238E27FC236}">
                        <a16:creationId xmlns:a16="http://schemas.microsoft.com/office/drawing/2014/main" xmlns="" id="{CD98CDE1-DAA9-4918-86B7-E422EAF8E3F4}"/>
                      </a:ext>
                    </a:extLst>
                  </p:cNvPr>
                  <p:cNvSpPr/>
                  <p:nvPr/>
                </p:nvSpPr>
                <p:spPr>
                  <a:xfrm>
                    <a:off x="2235484" y="2388343"/>
                    <a:ext cx="414443" cy="390080"/>
                  </a:xfrm>
                  <a:prstGeom prst="mathPlus">
                    <a:avLst/>
                  </a:prstGeom>
                  <a:solidFill>
                    <a:srgbClr val="0066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endParaRPr>
                  </a:p>
                </p:txBody>
              </p:sp>
            </p:grp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xmlns="" id="{38717B42-20EF-418F-B291-62B90DB34BE7}"/>
                    </a:ext>
                  </a:extLst>
                </p:cNvPr>
                <p:cNvSpPr/>
                <p:nvPr/>
              </p:nvSpPr>
              <p:spPr>
                <a:xfrm>
                  <a:off x="3101143" y="4614858"/>
                  <a:ext cx="349346" cy="2537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4FBFED95-1531-4A4B-9083-5C385DCEFEA0}"/>
                    </a:ext>
                  </a:extLst>
                </p:cNvPr>
                <p:cNvSpPr txBox="1"/>
                <p:nvPr/>
              </p:nvSpPr>
              <p:spPr>
                <a:xfrm>
                  <a:off x="3199669" y="1655026"/>
                  <a:ext cx="1747709" cy="83099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โรงพยาบาล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40686A89-DA19-4B69-825E-993AB7F7B225}"/>
                    </a:ext>
                  </a:extLst>
                </p:cNvPr>
                <p:cNvSpPr txBox="1"/>
                <p:nvPr/>
              </p:nvSpPr>
              <p:spPr>
                <a:xfrm>
                  <a:off x="268776" y="1659854"/>
                  <a:ext cx="1751612" cy="830997"/>
                </a:xfrm>
                <a:prstGeom prst="rect">
                  <a:avLst/>
                </a:prstGeom>
                <a:solidFill>
                  <a:srgbClr val="E2F0D9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ลงทะเบียน</a:t>
                  </a: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</a:t>
                  </a:r>
                  <a:r>
                    <a:rPr kumimoji="0" lang="th-TH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และแสดงความยินยอม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pic>
              <p:nvPicPr>
                <p:cNvPr id="25" name="Picture 24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xmlns="" id="{9A869189-2B73-4BE7-8E12-A4555B011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7344" y="2953689"/>
                  <a:ext cx="212070" cy="252464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65C8368A-E95F-4A06-A949-774F43862BF4}"/>
                    </a:ext>
                  </a:extLst>
                </p:cNvPr>
                <p:cNvSpPr/>
                <p:nvPr/>
              </p:nvSpPr>
              <p:spPr>
                <a:xfrm>
                  <a:off x="5922592" y="3366048"/>
                  <a:ext cx="397866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API</a:t>
                  </a: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xmlns="" id="{20AF143F-A36C-47A8-8AB9-B1FBD24F56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60891" y="3389244"/>
                  <a:ext cx="1525973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xmlns="" id="{4128207A-69D3-4319-8CE3-1CED9A380337}"/>
                    </a:ext>
                  </a:extLst>
                </p:cNvPr>
                <p:cNvGrpSpPr/>
                <p:nvPr/>
              </p:nvGrpSpPr>
              <p:grpSpPr>
                <a:xfrm>
                  <a:off x="5298983" y="2450669"/>
                  <a:ext cx="1635760" cy="725641"/>
                  <a:chOff x="4743765" y="2514986"/>
                  <a:chExt cx="1635760" cy="725641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xmlns="" id="{F5ABAC87-0C5A-4E7F-B01A-C4CDF04D379F}"/>
                      </a:ext>
                    </a:extLst>
                  </p:cNvPr>
                  <p:cNvSpPr txBox="1"/>
                  <p:nvPr/>
                </p:nvSpPr>
                <p:spPr>
                  <a:xfrm>
                    <a:off x="4743765" y="2514986"/>
                    <a:ext cx="163576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 </a:t>
                    </a:r>
                    <a:endParaRPr kumimoji="0" lang="th-TH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Patients’ Data</a:t>
                    </a:r>
                  </a:p>
                </p:txBody>
              </p:sp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xmlns="" id="{7316B7AB-4D52-481E-9043-96BADEE277C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82542" y="2987652"/>
                    <a:ext cx="198537" cy="240438"/>
                  </a:xfrm>
                  <a:prstGeom prst="rect">
                    <a:avLst/>
                  </a:prstGeom>
                </p:spPr>
              </p:pic>
              <p:pic>
                <p:nvPicPr>
                  <p:cNvPr id="72" name="Picture 71" descr="A picture containing drawing&#10;&#10;Description automatically generated">
                    <a:extLst>
                      <a:ext uri="{FF2B5EF4-FFF2-40B4-BE49-F238E27FC236}">
                        <a16:creationId xmlns:a16="http://schemas.microsoft.com/office/drawing/2014/main" xmlns="" id="{3DA1CDEF-4301-4579-8704-CA97BCCEF7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15353" y="2988163"/>
                    <a:ext cx="212070" cy="25246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C7CC5FE3-6915-44B3-A8D5-990574F8BD64}"/>
                    </a:ext>
                  </a:extLst>
                </p:cNvPr>
                <p:cNvSpPr txBox="1"/>
                <p:nvPr/>
              </p:nvSpPr>
              <p:spPr>
                <a:xfrm>
                  <a:off x="6595622" y="1653459"/>
                  <a:ext cx="1761334" cy="83099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ระบบ </a:t>
                  </a: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HIE</a:t>
                  </a:r>
                  <a:endParaRPr kumimoji="0" lang="th-TH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A505BADA-0085-4540-94C6-DF3A6F66A5E1}"/>
                    </a:ext>
                  </a:extLst>
                </p:cNvPr>
                <p:cNvSpPr txBox="1"/>
                <p:nvPr/>
              </p:nvSpPr>
              <p:spPr>
                <a:xfrm>
                  <a:off x="9974720" y="1659853"/>
                  <a:ext cx="1768324" cy="83099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หน้าจอแสดงผล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และผู้ใช้งาน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14933A3E-245F-4E47-BFBD-99C3A65845A2}"/>
                    </a:ext>
                  </a:extLst>
                </p:cNvPr>
                <p:cNvSpPr/>
                <p:nvPr/>
              </p:nvSpPr>
              <p:spPr>
                <a:xfrm>
                  <a:off x="6479433" y="5213864"/>
                  <a:ext cx="1989757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Consented Status Database</a:t>
                  </a:r>
                </a:p>
              </p:txBody>
            </p:sp>
            <p:pic>
              <p:nvPicPr>
                <p:cNvPr id="37" name="Picture 2" descr="https://southeastasia1-mediap.svc.ms/transform/thumbnail?provider=spo&amp;inputFormat=png&amp;cs=fFNQTw&amp;docid=https%3A%2F%2Fsipa2016.sharepoint.com%3A443%2F_api%2Fv2.0%2Fdrives%2Fb!Tr9-m5kF0UWskn8z-c3eopNmuniDW5VFin9EzhMSb2zxi8ABXu46QbW5Ijg83M5U%2Fitems%2F01KHP6OXZOVMQ5SVMTNRHJHLBEUV4XQTJG%3Fversion%3DPublished&amp;access_token=eyJ0eXAiOiJKV1QiLCJhbGciOiJub25lIn0.eyJhdWQiOiIwMDAwMDAwMy0wMDAwLTBmZjEtY2UwMC0wMDAwMDAwMDAwMDAvc2lwYTIwMTYuc2hhcmVwb2ludC5jb21ANGE0ZjdiNTItMGUwNS00NDE1LTg0NTQtNzY4OWIwMGE4N2IyIiwiaXNzIjoiMDAwMDAwMDMtMDAwMC0wZmYxLWNlMDAtMDAwMDAwMDAwMDAwIiwibmJmIjoiMTU5MTg4NzQyOCIsImV4cCI6IjE1OTE5MDkwMjgiLCJlbmRwb2ludHVybCI6IkVweWNCb0Jsb2EyYWNvL1o2VTZRSlBpcCtCVGFpWXArd2RUbHNMWVh2ZVU9IiwiZW5kcG9pbnR1cmxMZW5ndGgiOiIxMTUiLCJpc2xvb3BiYWNrIjoiVHJ1ZSIsImNpZCI6IlpqVTJNRFZpT1dZdE5UQXhZUzFpTURBd0xUVmtPVFl0WWpnd016WmxPR0U0T0dRNSIsInZlciI6Imhhc2hlZHByb29mdG9rZW4iLCJzaXRlaWQiOiJPV0kzWldKbU5HVXRNRFU1T1MwME5XUXhMV0ZqT1RJdE4yWXpNMlk1WTJSa1pXRXkiLCJzaWduaW5fc3RhdGUiOiJbXCJrbXNpXCJdIiwibmFtZWlkIjoiMCMuZnxtZW1iZXJzaGlwfGJlbi5ydUBkZXBhLm9yLnRoIiwibmlpIjoibWljcm9zb2Z0LnNoYXJlcG9pbnQiLCJpc3VzZXIiOiJ0cnVlIiwiY2FjaGVrZXkiOiIwaC5mfG1lbWJlcnNoaXB8MTAwMzIwMDA1OTgyZDU5MkBsaXZlLmNvbSIsInR0IjoiMCIsInVzZVBlcnNpc3RlbnRDb29raWUiOiIzIn0.WmJ0T1ZMaWRXRFpBOU15dm1KWVRCRkdlTVYrbjFseXc4QVVMOFRCUElTRT0&amp;encodeFailures=1&amp;srcWidth=&amp;srcHeight=&amp;width=360&amp;height=720&amp;action=Access">
                  <a:extLst>
                    <a:ext uri="{FF2B5EF4-FFF2-40B4-BE49-F238E27FC236}">
                      <a16:creationId xmlns:a16="http://schemas.microsoft.com/office/drawing/2014/main" xmlns="" id="{8FA1F4CB-3960-4341-A128-B27A657564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75841" y="2758287"/>
                  <a:ext cx="266885" cy="5337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xmlns="" id="{5C1C9394-726D-47EF-AD8E-47B2CD19F94A}"/>
                    </a:ext>
                  </a:extLst>
                </p:cNvPr>
                <p:cNvGrpSpPr/>
                <p:nvPr/>
              </p:nvGrpSpPr>
              <p:grpSpPr>
                <a:xfrm>
                  <a:off x="7139343" y="4598208"/>
                  <a:ext cx="965935" cy="646940"/>
                  <a:chOff x="7161652" y="4403982"/>
                  <a:chExt cx="965935" cy="646940"/>
                </a:xfrm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xmlns="" id="{0B548296-719E-4B82-9404-F459A8C3B230}"/>
                      </a:ext>
                    </a:extLst>
                  </p:cNvPr>
                  <p:cNvGrpSpPr/>
                  <p:nvPr/>
                </p:nvGrpSpPr>
                <p:grpSpPr>
                  <a:xfrm>
                    <a:off x="7161652" y="4403982"/>
                    <a:ext cx="669938" cy="646940"/>
                    <a:chOff x="8312717" y="3323448"/>
                    <a:chExt cx="471144" cy="510046"/>
                  </a:xfrm>
                </p:grpSpPr>
                <p:pic>
                  <p:nvPicPr>
                    <p:cNvPr id="68" name="Picture 67">
                      <a:extLst>
                        <a:ext uri="{FF2B5EF4-FFF2-40B4-BE49-F238E27FC236}">
                          <a16:creationId xmlns:a16="http://schemas.microsoft.com/office/drawing/2014/main" xmlns="" id="{A5324C2A-3051-4FB2-BAA8-FDE3806F41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312717" y="3323448"/>
                      <a:ext cx="471144" cy="51004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9" name="Plus Sign 68">
                      <a:extLst>
                        <a:ext uri="{FF2B5EF4-FFF2-40B4-BE49-F238E27FC236}">
                          <a16:creationId xmlns:a16="http://schemas.microsoft.com/office/drawing/2014/main" xmlns="" id="{8EADF44C-0459-470A-BD6C-2F3BFB745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5065" y="3373110"/>
                      <a:ext cx="179971" cy="194898"/>
                    </a:xfrm>
                    <a:prstGeom prst="mathPlus">
                      <a:avLst/>
                    </a:prstGeom>
                    <a:solidFill>
                      <a:srgbClr val="436FA6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p:txBody>
                </p:sp>
              </p:grpSp>
              <p:pic>
                <p:nvPicPr>
                  <p:cNvPr id="67" name="Picture 6" descr="White Branding | Interactive Brokers Luxembourg SARL">
                    <a:extLst>
                      <a:ext uri="{FF2B5EF4-FFF2-40B4-BE49-F238E27FC236}">
                        <a16:creationId xmlns:a16="http://schemas.microsoft.com/office/drawing/2014/main" xmlns="" id="{698EA599-D5D5-4EB8-A10A-EFC0EE1940F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41832" y="4692978"/>
                    <a:ext cx="385755" cy="34857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0" name="Picture 4" descr="Image result for กรุงไทย&quot;">
                  <a:extLst>
                    <a:ext uri="{FF2B5EF4-FFF2-40B4-BE49-F238E27FC236}">
                      <a16:creationId xmlns:a16="http://schemas.microsoft.com/office/drawing/2014/main" xmlns="" id="{44B44960-B350-4935-9AA6-0DBEEA12A9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635" y="2865951"/>
                  <a:ext cx="982268" cy="8172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40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xmlns="" id="{391188F7-E433-421A-B17C-B1FF4EBA2A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9014" y="2900200"/>
                  <a:ext cx="724572" cy="724572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xmlns="" id="{D8A4E36C-F905-48B2-A271-808A3E982BC8}"/>
                    </a:ext>
                  </a:extLst>
                </p:cNvPr>
                <p:cNvGrpSpPr/>
                <p:nvPr/>
              </p:nvGrpSpPr>
              <p:grpSpPr>
                <a:xfrm>
                  <a:off x="774296" y="4254716"/>
                  <a:ext cx="745857" cy="782178"/>
                  <a:chOff x="8312717" y="3323448"/>
                  <a:chExt cx="471144" cy="510046"/>
                </a:xfrm>
              </p:grpSpPr>
              <p:pic>
                <p:nvPicPr>
                  <p:cNvPr id="64" name="Picture 63">
                    <a:extLst>
                      <a:ext uri="{FF2B5EF4-FFF2-40B4-BE49-F238E27FC236}">
                        <a16:creationId xmlns:a16="http://schemas.microsoft.com/office/drawing/2014/main" xmlns="" id="{857768F1-F9CC-4CF8-B9DC-E2AA6B7486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312717" y="3323448"/>
                    <a:ext cx="471144" cy="510046"/>
                  </a:xfrm>
                  <a:prstGeom prst="rect">
                    <a:avLst/>
                  </a:prstGeom>
                </p:spPr>
              </p:pic>
              <p:sp>
                <p:nvSpPr>
                  <p:cNvPr id="65" name="Plus Sign 64">
                    <a:extLst>
                      <a:ext uri="{FF2B5EF4-FFF2-40B4-BE49-F238E27FC236}">
                        <a16:creationId xmlns:a16="http://schemas.microsoft.com/office/drawing/2014/main" xmlns="" id="{17EF16B3-7AF2-40A1-8179-87FD4E2ACC01}"/>
                      </a:ext>
                    </a:extLst>
                  </p:cNvPr>
                  <p:cNvSpPr/>
                  <p:nvPr/>
                </p:nvSpPr>
                <p:spPr>
                  <a:xfrm>
                    <a:off x="8415065" y="3373110"/>
                    <a:ext cx="179971" cy="194898"/>
                  </a:xfrm>
                  <a:prstGeom prst="mathPlus">
                    <a:avLst/>
                  </a:prstGeom>
                  <a:solidFill>
                    <a:srgbClr val="5DCCEA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endParaRPr>
                  </a:p>
                </p:txBody>
              </p:sp>
            </p:grp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xmlns="" id="{3E63B68C-DE1F-430C-BB46-E1CCBE96A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1854" y="3782234"/>
                  <a:ext cx="0" cy="426495"/>
                </a:xfrm>
                <a:prstGeom prst="straightConnector1">
                  <a:avLst/>
                </a:prstGeom>
                <a:ln w="38100">
                  <a:solidFill>
                    <a:srgbClr val="72D2E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xmlns="" id="{4944DCA8-A1E7-4AB2-B8BC-2B7D1A7BC9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8775" y="4671610"/>
                  <a:ext cx="557017" cy="515874"/>
                </a:xfrm>
                <a:prstGeom prst="rect">
                  <a:avLst/>
                </a:prstGeom>
              </p:spPr>
            </p:pic>
            <p:pic>
              <p:nvPicPr>
                <p:cNvPr id="45" name="Picture 6" descr="White Branding | Interactive Brokers Luxembourg SARL">
                  <a:extLst>
                    <a:ext uri="{FF2B5EF4-FFF2-40B4-BE49-F238E27FC236}">
                      <a16:creationId xmlns:a16="http://schemas.microsoft.com/office/drawing/2014/main" xmlns="" id="{DC99F759-189A-4BEB-BA54-75FCA58DE1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52484" y="4844947"/>
                  <a:ext cx="385755" cy="3485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35251312-DB53-492E-8962-44617BB68753}"/>
                    </a:ext>
                  </a:extLst>
                </p:cNvPr>
                <p:cNvSpPr/>
                <p:nvPr/>
              </p:nvSpPr>
              <p:spPr>
                <a:xfrm>
                  <a:off x="5539128" y="5213864"/>
                  <a:ext cx="121977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Patients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Database</a:t>
                  </a:r>
                </a:p>
              </p:txBody>
            </p: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xmlns="" id="{565B450E-9443-4BEC-BC80-F76B5014A4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9014" y="6063522"/>
                  <a:ext cx="5061867" cy="0"/>
                </a:xfrm>
                <a:prstGeom prst="straightConnector1">
                  <a:avLst/>
                </a:prstGeom>
                <a:ln w="19050">
                  <a:solidFill>
                    <a:srgbClr val="8FDCEE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xmlns="" id="{E111B5CA-E4F2-4427-B9F7-7BDC55495F87}"/>
                    </a:ext>
                  </a:extLst>
                </p:cNvPr>
                <p:cNvCxnSpPr>
                  <a:cxnSpLocks/>
                  <a:stCxn id="108" idx="2"/>
                </p:cNvCxnSpPr>
                <p:nvPr/>
              </p:nvCxnSpPr>
              <p:spPr>
                <a:xfrm flipH="1">
                  <a:off x="1091854" y="5274864"/>
                  <a:ext cx="4101" cy="788658"/>
                </a:xfrm>
                <a:prstGeom prst="line">
                  <a:avLst/>
                </a:prstGeom>
                <a:ln w="19050">
                  <a:solidFill>
                    <a:srgbClr val="8FDCEE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xmlns="" id="{B8C9270E-6B73-4CF8-A303-EED1FB5109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33329" y="2608486"/>
                  <a:ext cx="5541" cy="294496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xmlns="" id="{FAC31EB8-C941-4C66-A44B-C22E9F4FDC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96929" y="2608486"/>
                  <a:ext cx="5541" cy="294496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xmlns="" id="{3485AF0C-CF5D-4F71-A949-F545FB0B68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60998" y="2609497"/>
                  <a:ext cx="5541" cy="294496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xmlns="" id="{FC2E0FF3-D878-4522-9E47-9DA5CCF15F5B}"/>
                    </a:ext>
                  </a:extLst>
                </p:cNvPr>
                <p:cNvGrpSpPr/>
                <p:nvPr/>
              </p:nvGrpSpPr>
              <p:grpSpPr>
                <a:xfrm>
                  <a:off x="9618254" y="4604224"/>
                  <a:ext cx="2376483" cy="1263105"/>
                  <a:chOff x="9562193" y="4709130"/>
                  <a:chExt cx="2376483" cy="1263105"/>
                </a:xfrm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xmlns="" id="{DAF6D79D-7D7A-4000-8270-546CB0259267}"/>
                      </a:ext>
                    </a:extLst>
                  </p:cNvPr>
                  <p:cNvGrpSpPr/>
                  <p:nvPr/>
                </p:nvGrpSpPr>
                <p:grpSpPr>
                  <a:xfrm>
                    <a:off x="9850663" y="4709130"/>
                    <a:ext cx="2088013" cy="994551"/>
                    <a:chOff x="9869726" y="4539443"/>
                    <a:chExt cx="2088013" cy="994551"/>
                  </a:xfrm>
                </p:grpSpPr>
                <p:pic>
                  <p:nvPicPr>
                    <p:cNvPr id="32" name="Picture 31">
                      <a:extLst>
                        <a:ext uri="{FF2B5EF4-FFF2-40B4-BE49-F238E27FC236}">
                          <a16:creationId xmlns:a16="http://schemas.microsoft.com/office/drawing/2014/main" xmlns="" id="{C21A85E6-7AFF-4A35-988E-580052264B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7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-3436"/>
                    <a:stretch/>
                  </p:blipFill>
                  <p:spPr>
                    <a:xfrm>
                      <a:off x="10857385" y="4539443"/>
                      <a:ext cx="687474" cy="7308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Picture 8">
                      <a:extLst>
                        <a:ext uri="{FF2B5EF4-FFF2-40B4-BE49-F238E27FC236}">
                          <a16:creationId xmlns:a16="http://schemas.microsoft.com/office/drawing/2014/main" xmlns="" id="{173D7ECF-428E-44FB-AF82-771545E5970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869726" y="4554735"/>
                      <a:ext cx="646940" cy="64694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cxnSp>
                  <p:nvCxnSpPr>
                    <p:cNvPr id="34" name="Straight Arrow Connector 33">
                      <a:extLst>
                        <a:ext uri="{FF2B5EF4-FFF2-40B4-BE49-F238E27FC236}">
                          <a16:creationId xmlns:a16="http://schemas.microsoft.com/office/drawing/2014/main" xmlns="" id="{55253C1D-5C46-44FD-9E88-4932058C767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500304" y="4863584"/>
                      <a:ext cx="390571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xmlns="" id="{7571FE6C-739B-4904-B4A1-36D0B5387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15678" y="5164662"/>
                      <a:ext cx="1242061" cy="36933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TMC Database</a:t>
                      </a:r>
                    </a:p>
                  </p:txBody>
                </p:sp>
                <p:pic>
                  <p:nvPicPr>
                    <p:cNvPr id="39" name="Picture 6" descr="White Branding | Interactive Brokers Luxembourg SARL">
                      <a:extLst>
                        <a:ext uri="{FF2B5EF4-FFF2-40B4-BE49-F238E27FC236}">
                          <a16:creationId xmlns:a16="http://schemas.microsoft.com/office/drawing/2014/main" xmlns="" id="{C2915261-F561-4263-9BB8-3DEDE7BFC35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506768" y="4868985"/>
                      <a:ext cx="385755" cy="34857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xmlns="" id="{3B68F5D8-AC9C-436D-9A53-141173A70AB0}"/>
                      </a:ext>
                    </a:extLst>
                  </p:cNvPr>
                  <p:cNvSpPr/>
                  <p:nvPr/>
                </p:nvSpPr>
                <p:spPr>
                  <a:xfrm>
                    <a:off x="9562193" y="5325904"/>
                    <a:ext cx="1219095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Doctor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cs typeface="TH Sarabun New" panose="020B0500040200020003" pitchFamily="34" charset="-34"/>
                      </a:rPr>
                      <a:t>Authentication</a:t>
                    </a:r>
                  </a:p>
                </p:txBody>
              </p:sp>
            </p:grpSp>
            <p:pic>
              <p:nvPicPr>
                <p:cNvPr id="62" name="Picture 2" descr="Image result for hl7 fhir">
                  <a:extLst>
                    <a:ext uri="{FF2B5EF4-FFF2-40B4-BE49-F238E27FC236}">
                      <a16:creationId xmlns:a16="http://schemas.microsoft.com/office/drawing/2014/main" xmlns="" id="{1824C8B6-1934-427A-852F-B6BC123EE7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25272" y="2075351"/>
                  <a:ext cx="884144" cy="2498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xmlns="" id="{FD2C6E94-93FD-4E26-BE3D-397B1277717C}"/>
                    </a:ext>
                  </a:extLst>
                </p:cNvPr>
                <p:cNvSpPr/>
                <p:nvPr/>
              </p:nvSpPr>
              <p:spPr>
                <a:xfrm>
                  <a:off x="1070375" y="3776638"/>
                  <a:ext cx="4700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2D2EA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KYC</a:t>
                  </a:r>
                </a:p>
              </p:txBody>
            </p: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xmlns="" id="{601BFEB4-51CE-481F-A387-28AB8D7C7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37760" y="5827860"/>
                  <a:ext cx="11255" cy="235662"/>
                </a:xfrm>
                <a:prstGeom prst="line">
                  <a:avLst/>
                </a:prstGeom>
                <a:ln w="19050">
                  <a:solidFill>
                    <a:srgbClr val="8FDCEE"/>
                  </a:solidFill>
                  <a:prstDash val="dash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6" name="Picture 2" descr="Log icon">
                  <a:extLst>
                    <a:ext uri="{FF2B5EF4-FFF2-40B4-BE49-F238E27FC236}">
                      <a16:creationId xmlns:a16="http://schemas.microsoft.com/office/drawing/2014/main" xmlns="" id="{38981E0C-5DDF-433D-83C2-4607904463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53133" y="4600013"/>
                  <a:ext cx="587609" cy="5876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xmlns="" id="{79830FA2-F7B9-47AE-803D-3DCE641B41CB}"/>
                    </a:ext>
                  </a:extLst>
                </p:cNvPr>
                <p:cNvSpPr/>
                <p:nvPr/>
              </p:nvSpPr>
              <p:spPr>
                <a:xfrm>
                  <a:off x="7852058" y="5235777"/>
                  <a:ext cx="1989757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Transaction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 Logs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xmlns="" id="{94A3F21E-CA58-40D2-BB90-74667B826928}"/>
                    </a:ext>
                  </a:extLst>
                </p:cNvPr>
                <p:cNvSpPr/>
                <p:nvPr/>
              </p:nvSpPr>
              <p:spPr>
                <a:xfrm>
                  <a:off x="7278980" y="6201332"/>
                  <a:ext cx="381048" cy="1513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xmlns="" id="{77E787ED-C1DF-4CD2-BD92-C4A3277817E3}"/>
                    </a:ext>
                  </a:extLst>
                </p:cNvPr>
                <p:cNvGrpSpPr/>
                <p:nvPr/>
              </p:nvGrpSpPr>
              <p:grpSpPr>
                <a:xfrm>
                  <a:off x="7275521" y="2018121"/>
                  <a:ext cx="489488" cy="400110"/>
                  <a:chOff x="11074773" y="597468"/>
                  <a:chExt cx="489488" cy="400110"/>
                </a:xfrm>
              </p:grpSpPr>
              <p:pic>
                <p:nvPicPr>
                  <p:cNvPr id="60" name="Picture 16" descr="Image result for CLOUD SERVICE">
                    <a:extLst>
                      <a:ext uri="{FF2B5EF4-FFF2-40B4-BE49-F238E27FC236}">
                        <a16:creationId xmlns:a16="http://schemas.microsoft.com/office/drawing/2014/main" xmlns="" id="{A0499E54-A98E-44E7-8121-EBC13CF44C4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1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074773" y="597468"/>
                    <a:ext cx="489488" cy="40011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1" name="Picture 2" descr="Image result for กสท cat">
                    <a:extLst>
                      <a:ext uri="{FF2B5EF4-FFF2-40B4-BE49-F238E27FC236}">
                        <a16:creationId xmlns:a16="http://schemas.microsoft.com/office/drawing/2014/main" xmlns="" id="{0AD5BC14-1359-4488-9779-09A9AD8DB89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165654" y="808149"/>
                    <a:ext cx="307726" cy="11701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xmlns="" id="{05B77DB9-F4C8-4151-8CA9-D1BA1354B231}"/>
                    </a:ext>
                  </a:extLst>
                </p:cNvPr>
                <p:cNvSpPr/>
                <p:nvPr/>
              </p:nvSpPr>
              <p:spPr>
                <a:xfrm>
                  <a:off x="718287" y="4905532"/>
                  <a:ext cx="7553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Consent</a:t>
                  </a:r>
                </a:p>
              </p:txBody>
            </p:sp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xmlns="" id="{54017C83-48EB-4D7B-ADB5-83DF8080FFEF}"/>
                  </a:ext>
                </a:extLst>
              </p:cNvPr>
              <p:cNvSpPr txBox="1"/>
              <p:nvPr/>
            </p:nvSpPr>
            <p:spPr>
              <a:xfrm>
                <a:off x="1767330" y="5973897"/>
                <a:ext cx="38718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B1EA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เชื่อมต่อระบบลงทะเบียน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B1EA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-</a:t>
                </a:r>
                <a:r>
                  <a:rPr kumimoji="0" lang="th-T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B1EA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ยืนยันตัวตน ภายในสิงหาคม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B1EA"/>
                    </a:solidFill>
                    <a:effectLst/>
                    <a:uLnTx/>
                    <a:uFillTx/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2563</a:t>
                </a: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EDE37645-D21B-4E9F-98E0-830DFE467DDD}"/>
                </a:ext>
              </a:extLst>
            </p:cNvPr>
            <p:cNvSpPr txBox="1"/>
            <p:nvPr/>
          </p:nvSpPr>
          <p:spPr>
            <a:xfrm>
              <a:off x="2792113" y="3873265"/>
              <a:ext cx="2549570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ความคืบหน้า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: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BAE9B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21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เครือโรงพยาบาลเข้าร่วมโครงการ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2AFEA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โรงพยาบาลเชื่อมต่อสำเร็จ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ศิริราช และ สมทุรปราการ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15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โรงพยาบาลเชื่อมต่อสิงหาคมนี้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17269E76-0A54-4F15-8706-BCB0FEC35EDC}"/>
              </a:ext>
            </a:extLst>
          </p:cNvPr>
          <p:cNvSpPr/>
          <p:nvPr/>
        </p:nvSpPr>
        <p:spPr>
          <a:xfrm>
            <a:off x="101600" y="1469882"/>
            <a:ext cx="12025745" cy="521038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9330" y="796790"/>
            <a:ext cx="7276031" cy="55335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453390" marR="0" indent="-226695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2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สถาบันส่งเสริมการวิเคราะห์และบริหารข้อมูลขนาดใหญ่ภาครัฐ (</a:t>
            </a:r>
            <a:r>
              <a:rPr lang="en-US" sz="2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GBDI)</a:t>
            </a:r>
          </a:p>
        </p:txBody>
      </p:sp>
    </p:spTree>
    <p:extLst>
      <p:ext uri="{BB962C8B-B14F-4D97-AF65-F5344CB8AC3E}">
        <p14:creationId xmlns:p14="http://schemas.microsoft.com/office/powerpoint/2010/main" val="23274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AE7AE38-A929-4417-B712-96749AB1CB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0100"/>
            <a:ext cx="7797800" cy="43600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546344E-AEA6-46B7-AAE3-5F98A16EABB5}"/>
              </a:ext>
            </a:extLst>
          </p:cNvPr>
          <p:cNvSpPr txBox="1"/>
          <p:nvPr/>
        </p:nvSpPr>
        <p:spPr>
          <a:xfrm flipH="1">
            <a:off x="7838896" y="800100"/>
            <a:ext cx="44196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ขอข้อมูลพื้นฐานเพื่อวิเคราะห์</a:t>
            </a:r>
          </a:p>
          <a:p>
            <a:pPr marL="228600" indent="-228600">
              <a:buClr>
                <a:schemeClr val="dk1"/>
              </a:buClr>
              <a:buSzPts val="2400"/>
              <a:buFont typeface="Arial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ทะเบียน “เราไม่ทิ้งกัน”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 </a:t>
            </a:r>
          </a:p>
          <a:p>
            <a:pPr marL="228600" indent="-2286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TPMAP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คนจนตามนิยาม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Multidimensional Poverty Index: MPI)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28600" indent="-228600">
              <a:buClr>
                <a:schemeClr val="dk1"/>
              </a:buClr>
              <a:buSzPts val="2400"/>
              <a:buFont typeface="Arial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ทะเบียนผู้ถือบัตรสวัสดิการแห่งรัฐ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28600" indent="-228600">
              <a:buClr>
                <a:schemeClr val="dk1"/>
              </a:buClr>
              <a:buSzPts val="2400"/>
              <a:buFont typeface="Arial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ฐานข้อมูลประกันสังคม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28600" indent="-228600">
              <a:buClr>
                <a:schemeClr val="dk1"/>
              </a:buClr>
              <a:buSzPts val="2400"/>
              <a:buFont typeface="Arial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ฐานข้อมูลกลุ่มคนเปราะบาง กระทรวง พม (คนแก่ คนพิการ ฯลฯ)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28600" indent="-228600">
              <a:buClr>
                <a:schemeClr val="dk1"/>
              </a:buClr>
              <a:buSzPts val="2400"/>
              <a:buFont typeface="Arial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ฐานข้อมูลการรักษาพยาบาล (สปสช กรมบัญชีกลาง ประกันสังคม)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28600" indent="-228600">
              <a:buClr>
                <a:schemeClr val="dk1"/>
              </a:buClr>
              <a:buSzPts val="2400"/>
              <a:buFont typeface="Arial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ฐานข้อมูล ความจำเป็นพื้นฐาน กระทรวงมหาดไทย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28600" indent="-228600">
              <a:buClr>
                <a:schemeClr val="dk1"/>
              </a:buClr>
              <a:buSzPts val="2400"/>
              <a:buFont typeface="Arial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ทะเบียนเกษตรกร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  <a:sym typeface="Sarabun"/>
              </a:rPr>
              <a:t>กรมส่งเสริมการเกษตร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16184A5-6412-4771-BCEB-B239B8674E89}"/>
              </a:ext>
            </a:extLst>
          </p:cNvPr>
          <p:cNvSpPr/>
          <p:nvPr/>
        </p:nvSpPr>
        <p:spPr>
          <a:xfrm>
            <a:off x="88901" y="5157226"/>
            <a:ext cx="7683499" cy="1738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ตัวอย่างโจทย์วิเคราะห์เพิ่มเติม</a:t>
            </a:r>
          </a:p>
          <a:p>
            <a:pPr lvl="0">
              <a:lnSpc>
                <a:spcPct val="107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การประเมินประเมินเศรษฐกิจ รายพื้นที่ จากจากปริมาณการใช้ไฟฟ้า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ปริมาณและกิจกรรมการใช้อินเตอร์เน็ต เช่น การซื้อขายสินค้าออนไลน์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กฟน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กฟภ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ข้อมูลสำรวจมูลค่าพาณิชย์อิเล็กทรอนิกส์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ETA,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เน็ตประชารัฐ)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0929C40-5AE4-4FE9-9F26-606B111D7334}"/>
              </a:ext>
            </a:extLst>
          </p:cNvPr>
          <p:cNvSpPr/>
          <p:nvPr/>
        </p:nvSpPr>
        <p:spPr>
          <a:xfrm>
            <a:off x="0" y="0"/>
            <a:ext cx="12192000" cy="787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การให้ความช่วยเหลือเยียวยาแก่ประชาชน ร่วมกับ สศช. และ พม.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841" y="18958"/>
            <a:ext cx="784573" cy="781142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119" y="86363"/>
            <a:ext cx="86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GBDI</a:t>
            </a:r>
            <a:endParaRPr lang="id-ID" sz="3600" dirty="0"/>
          </a:p>
        </p:txBody>
      </p:sp>
    </p:spTree>
    <p:extLst>
      <p:ext uri="{BB962C8B-B14F-4D97-AF65-F5344CB8AC3E}">
        <p14:creationId xmlns:p14="http://schemas.microsoft.com/office/powerpoint/2010/main" val="96656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0A51816-9C9B-47C7-8C99-E77DC94DAF17}"/>
              </a:ext>
            </a:extLst>
          </p:cNvPr>
          <p:cNvSpPr/>
          <p:nvPr/>
        </p:nvSpPr>
        <p:spPr>
          <a:xfrm>
            <a:off x="3049067" y="1243469"/>
            <a:ext cx="3030604" cy="5669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0EE8F7E-C135-4110-846C-6C74E6E9144D}"/>
              </a:ext>
            </a:extLst>
          </p:cNvPr>
          <p:cNvSpPr/>
          <p:nvPr/>
        </p:nvSpPr>
        <p:spPr>
          <a:xfrm>
            <a:off x="6119116" y="1243469"/>
            <a:ext cx="3017520" cy="56692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13E1ED8-3250-42B6-B611-D64B16E9C796}"/>
              </a:ext>
            </a:extLst>
          </p:cNvPr>
          <p:cNvSpPr/>
          <p:nvPr/>
        </p:nvSpPr>
        <p:spPr>
          <a:xfrm>
            <a:off x="9182869" y="1243469"/>
            <a:ext cx="3017520" cy="5669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90E7413-E3EA-4CD2-9BAB-F0537E88850E}"/>
              </a:ext>
            </a:extLst>
          </p:cNvPr>
          <p:cNvSpPr/>
          <p:nvPr/>
        </p:nvSpPr>
        <p:spPr>
          <a:xfrm>
            <a:off x="3174998" y="1357320"/>
            <a:ext cx="2778743" cy="97353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DDDA9BB-E40D-40FF-8061-FA6ECECB738A}"/>
              </a:ext>
            </a:extLst>
          </p:cNvPr>
          <p:cNvSpPr/>
          <p:nvPr/>
        </p:nvSpPr>
        <p:spPr>
          <a:xfrm>
            <a:off x="6238505" y="1357320"/>
            <a:ext cx="2778743" cy="97353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21AE9B6-0CBC-4221-9129-AA387DE874AA}"/>
              </a:ext>
            </a:extLst>
          </p:cNvPr>
          <p:cNvSpPr/>
          <p:nvPr/>
        </p:nvSpPr>
        <p:spPr>
          <a:xfrm>
            <a:off x="9302258" y="1357320"/>
            <a:ext cx="2778743" cy="97353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24A0C91-F4BF-4F20-8CB2-0D438C8D16D8}"/>
              </a:ext>
            </a:extLst>
          </p:cNvPr>
          <p:cNvSpPr/>
          <p:nvPr/>
        </p:nvSpPr>
        <p:spPr>
          <a:xfrm>
            <a:off x="-8389" y="1243468"/>
            <a:ext cx="3017520" cy="56692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97232C-BFC6-4CD2-8C7F-EF11903CB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131" y="-55739"/>
            <a:ext cx="10515600" cy="1325563"/>
          </a:xfrm>
        </p:spPr>
        <p:txBody>
          <a:bodyPr>
            <a:normAutofit/>
          </a:bodyPr>
          <a:lstStyle/>
          <a:p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โครงการด้านการเงินและการธนาคาร</a:t>
            </a:r>
            <a:endParaRPr lang="en-US" sz="4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B15C9B09-F94A-4F81-ADF3-3C158475D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032" y="2442498"/>
            <a:ext cx="2778743" cy="4470250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กองทุนบำเหน็จบำนาญข้าราชการ (กบข.)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ระบบแนะนำกลุ่มสมาชิกที่มีแนวโน้มการออมเพิ่มและ</a:t>
            </a:r>
            <a:b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เลือกแผนการลงทุน (</a:t>
            </a:r>
            <a:r>
              <a:rPr lang="en-US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Recommender system</a:t>
            </a:r>
            <a: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ระบบแนะนำสวัสดิการและสิทธิประโยชน์ให้แก่สมาชิก</a:t>
            </a:r>
            <a:b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ตามลักษณะของสมาชิก</a:t>
            </a:r>
            <a:endParaRPr lang="en-US" sz="2400" kern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แผนเตรียมการดำเนินการเรื่องธรรม</a:t>
            </a:r>
            <a:r>
              <a:rPr lang="th-TH" sz="2400" kern="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ภิ</a:t>
            </a:r>
            <a: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บาลข้อมูล </a:t>
            </a:r>
            <a:b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Data Governance</a:t>
            </a:r>
            <a:r>
              <a:rPr lang="th-TH" sz="2400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US" sz="2400" kern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B2398EE7-EC98-42CC-B08E-5CDDCE12C8DB}"/>
              </a:ext>
            </a:extLst>
          </p:cNvPr>
          <p:cNvSpPr txBox="1">
            <a:spLocks/>
          </p:cNvSpPr>
          <p:nvPr/>
        </p:nvSpPr>
        <p:spPr>
          <a:xfrm>
            <a:off x="3185583" y="2442498"/>
            <a:ext cx="2757572" cy="44702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กรมสรรพากร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Data integration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เพื่อให้สะดวกต่อการดึงข้อมูล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มาใช้วิเคราะห์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ร่วมเป็นคณะทำงานจัดทำ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กรอบธรรม</a:t>
            </a:r>
            <a:r>
              <a:rPr lang="th-TH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ภิ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บาลข้อมูลและ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ระบบรายการชุดข้อมูล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ระบบการกวาดข้อมูล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Web-Scraping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จากเว็บไซต์การค้า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เพื่อสำรวจภาษี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574004D-E74A-4354-B52E-98D70CEAEF34}"/>
              </a:ext>
            </a:extLst>
          </p:cNvPr>
          <p:cNvSpPr txBox="1">
            <a:spLocks/>
          </p:cNvSpPr>
          <p:nvPr/>
        </p:nvSpPr>
        <p:spPr>
          <a:xfrm>
            <a:off x="6246797" y="2442498"/>
            <a:ext cx="2743197" cy="44702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การเคหะแห่งชาติ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ระบบคัดกรองลูกค้าเพื่อลดความเสี่ยงในการผิดนัดชำระหนี้ โดยการสร้างดัชนีความน่าเชื่อของลูกค้าในลักษณะการให้คะแนนเครดิต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Credit scoring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การวิเคราะห์เพื่อเพิ่มยอดการจองบ้าน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การวิเคราะห์การลดจำนวนการยกเลิกการจอง เพื่อเพิ่มโอกาสให้แก่ลูกค้ารายอื่น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0CC10C91-A3B4-44E1-84A8-C5EB304F31E0}"/>
              </a:ext>
            </a:extLst>
          </p:cNvPr>
          <p:cNvSpPr txBox="1">
            <a:spLocks/>
          </p:cNvSpPr>
          <p:nvPr/>
        </p:nvSpPr>
        <p:spPr>
          <a:xfrm>
            <a:off x="9346131" y="2442498"/>
            <a:ext cx="2697927" cy="414046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ธนาคารอิสลาม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แห่งประเทศไทย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การจัดทำรายการชุดข้อมูล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Data Catalog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ให้คำปรึกษาในการออกแบบโครงสร้างธรรม</a:t>
            </a:r>
            <a:r>
              <a:rPr lang="th-TH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ภิ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บาลข้อมูล และการจัดทำแผนการดำเนินการกำกับดูแลข้อมูล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E9856E1-AF2C-4839-8751-EB3DD8CF0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288" y="1351949"/>
            <a:ext cx="1019671" cy="1001591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7800E34-E88B-44E3-8008-C7CD70EC35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341" y="1560122"/>
            <a:ext cx="2474576" cy="5695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3961D96-93FC-471B-9527-2D8331E66D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2213" y="1423009"/>
            <a:ext cx="811327" cy="81132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673B7CC-D87B-4311-B645-F39B3257D396}"/>
              </a:ext>
            </a:extLst>
          </p:cNvPr>
          <p:cNvSpPr/>
          <p:nvPr/>
        </p:nvSpPr>
        <p:spPr>
          <a:xfrm>
            <a:off x="118032" y="1357320"/>
            <a:ext cx="2778743" cy="97353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6EE74A9-3854-4DB8-9379-190F94005F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34" y="1468960"/>
            <a:ext cx="2094794" cy="75063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178ECA8-8589-4264-AFAB-66E32E182CFA}"/>
              </a:ext>
            </a:extLst>
          </p:cNvPr>
          <p:cNvGrpSpPr/>
          <p:nvPr/>
        </p:nvGrpSpPr>
        <p:grpSpPr>
          <a:xfrm>
            <a:off x="7977941" y="4192950"/>
            <a:ext cx="857706" cy="857706"/>
            <a:chOff x="7977941" y="4083878"/>
            <a:chExt cx="857706" cy="857706"/>
          </a:xfrm>
        </p:grpSpPr>
        <p:pic>
          <p:nvPicPr>
            <p:cNvPr id="44" name="Picture 43" descr="A picture containing umbrella&#10;&#10;Description automatically generated">
              <a:extLst>
                <a:ext uri="{FF2B5EF4-FFF2-40B4-BE49-F238E27FC236}">
                  <a16:creationId xmlns:a16="http://schemas.microsoft.com/office/drawing/2014/main" xmlns="" id="{8803761A-ED13-4E0F-B691-6E7212B38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7941" y="4083878"/>
              <a:ext cx="857706" cy="857706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E06B0D45-53FC-44D5-BA0D-412347016A7E}"/>
                </a:ext>
              </a:extLst>
            </p:cNvPr>
            <p:cNvSpPr/>
            <p:nvPr/>
          </p:nvSpPr>
          <p:spPr>
            <a:xfrm>
              <a:off x="8033539" y="4539123"/>
              <a:ext cx="77867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Poor   Good</a:t>
              </a:r>
              <a:endParaRPr lang="th-TH" sz="1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52" name="Picture 51" descr="A close up of a map&#10;&#10;Description automatically generated">
            <a:extLst>
              <a:ext uri="{FF2B5EF4-FFF2-40B4-BE49-F238E27FC236}">
                <a16:creationId xmlns:a16="http://schemas.microsoft.com/office/drawing/2014/main" xmlns="" id="{AC5915CA-F2C4-4C82-8AB4-2E753F20AF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0926" y="5448687"/>
            <a:ext cx="2621406" cy="1173764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9808DBED-BEB8-4240-9828-497B76E33B99}"/>
              </a:ext>
            </a:extLst>
          </p:cNvPr>
          <p:cNvSpPr/>
          <p:nvPr/>
        </p:nvSpPr>
        <p:spPr>
          <a:xfrm>
            <a:off x="9387492" y="5453219"/>
            <a:ext cx="2621407" cy="1169232"/>
          </a:xfrm>
          <a:prstGeom prst="rect">
            <a:avLst/>
          </a:prstGeom>
          <a:solidFill>
            <a:srgbClr val="E2F0D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9" name="Picture 58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B567FA8A-78D4-4090-8F79-823F704A1B9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72375" y1="32750" x2="72375" y2="32750"/>
                        <a14:foregroundMark x1="72500" y1="40750" x2="72500" y2="40750"/>
                        <a14:foregroundMark x1="63625" y1="35125" x2="63625" y2="35125"/>
                        <a14:foregroundMark x1="74750" y1="39625" x2="74750" y2="39625"/>
                        <a14:foregroundMark x1="63750" y1="21250" x2="63750" y2="21250"/>
                        <a14:foregroundMark x1="61375" y1="33125" x2="61375" y2="33125"/>
                        <a14:foregroundMark x1="75500" y1="62875" x2="75500" y2="62875"/>
                        <a14:foregroundMark x1="58500" y1="33375" x2="58500" y2="33375"/>
                        <a14:foregroundMark x1="59625" y1="35000" x2="59625" y2="35000"/>
                        <a14:foregroundMark x1="74250" y1="84875" x2="74250" y2="84875"/>
                        <a14:foregroundMark x1="77000" y1="85500" x2="77000" y2="85500"/>
                        <a14:foregroundMark x1="79750" y1="85000" x2="79750" y2="85000"/>
                        <a14:foregroundMark x1="85500" y1="85000" x2="85500" y2="85000"/>
                        <a14:foregroundMark x1="63375" y1="85625" x2="63375" y2="85625"/>
                        <a14:foregroundMark x1="68375" y1="85750" x2="68375" y2="85750"/>
                        <a14:foregroundMark x1="76875" y1="82750" x2="76875" y2="82750"/>
                        <a14:foregroundMark x1="60000" y1="84500" x2="60000" y2="84500"/>
                        <a14:foregroundMark x1="54500" y1="85375" x2="54500" y2="85375"/>
                        <a14:foregroundMark x1="49250" y1="85750" x2="49250" y2="85750"/>
                        <a14:foregroundMark x1="44000" y1="84625" x2="44000" y2="84625"/>
                        <a14:foregroundMark x1="40875" y1="85375" x2="40875" y2="85375"/>
                        <a14:foregroundMark x1="36000" y1="84500" x2="36000" y2="84500"/>
                        <a14:foregroundMark x1="25875" y1="84750" x2="25875" y2="84750"/>
                        <a14:foregroundMark x1="22750" y1="85250" x2="22750" y2="85250"/>
                        <a14:foregroundMark x1="17625" y1="84125" x2="17625" y2="84125"/>
                        <a14:foregroundMark x1="79750" y1="25250" x2="79750" y2="25250"/>
                        <a14:foregroundMark x1="72375" y1="17875" x2="72375" y2="17875"/>
                        <a14:foregroundMark x1="68000" y1="43250" x2="68000" y2="4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480" y="5355648"/>
            <a:ext cx="1114994" cy="11149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344" y="84206"/>
            <a:ext cx="784573" cy="781142"/>
          </a:xfrm>
          <a:prstGeom prst="ellipse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03863" y="217046"/>
            <a:ext cx="86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GBDI</a:t>
            </a:r>
            <a:endParaRPr lang="id-ID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05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0AE23C36-4AA1-4C0C-9F45-36698B51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77" y="-19784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โครงการด้านการท่องเที่ยว</a:t>
            </a:r>
            <a:endParaRPr lang="en-US" sz="4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91178" y="1411861"/>
            <a:ext cx="5218416" cy="4611014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th-TH" sz="3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โครงการที่ดำเนินการเสร็จสิ้น</a:t>
            </a:r>
          </a:p>
          <a:p>
            <a:pPr marL="457200" indent="-457200" fontAlgn="base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ระบบบริการ “หมุด” และรายละเอียดแหล่งท่องเที่ยว </a:t>
            </a:r>
            <a:r>
              <a: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(Attraction data service)</a:t>
            </a:r>
            <a:endParaRPr lang="th-TH" sz="33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fontAlgn="base"/>
            <a:r>
              <a:rPr lang="th-TH" sz="33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การวิเคราะห์ความสัมพันธ์ระหว่างลักษณะทางประชากรของผู้เข้าพักกับประเภทโรงแรมที่เข้าพัก และลักษณะของโรงแรมที่จดทะเบียนกับกรมการปกครอง</a:t>
            </a:r>
          </a:p>
          <a:p>
            <a:pPr marL="457200" indent="-457200" fontAlgn="base"/>
            <a:r>
              <a:rPr lang="th-TH" sz="33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การศึกษาพฤติกรรมนักท่องเที่ยวชาวไทยและต่างชาติ (ข้อมูลการท่องเที่ยวแห่งประเทศไทย)</a:t>
            </a:r>
          </a:p>
          <a:p>
            <a:pPr marL="457200" indent="-457200" fontAlgn="base"/>
            <a:r>
              <a:rPr lang="th-TH" sz="33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การศึกษาผลกระทบของโรคโควิด 2019 ต่อการท่องเที่ยว</a:t>
            </a:r>
          </a:p>
          <a:p>
            <a:pPr marL="457200" indent="-457200" fontAlgn="base"/>
            <a:r>
              <a:rPr lang="th-TH" sz="33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การคำนวณรายได้จากการท่องเที่ยว (</a:t>
            </a:r>
            <a:r>
              <a:rPr lang="en-US" sz="33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Income Indicator) </a:t>
            </a:r>
            <a:r>
              <a:rPr lang="th-TH" sz="33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ด้วยแบบจำลองการถดถอย</a:t>
            </a:r>
          </a:p>
          <a:p>
            <a:endParaRPr lang="en-US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50226" y="1411861"/>
            <a:ext cx="5591228" cy="56178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โครงการที่อยู่ระหว่างการดำเนินงาน</a:t>
            </a:r>
          </a:p>
          <a:p>
            <a:pPr marL="457200" indent="-457200" fontAlgn="base"/>
            <a:r>
              <a:rPr lang="th-TH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การพัฒนาและใช้ประโยชน์ศูนย์ข้อมูลท่องเที่ยวและบัญชีข้อมูลท่องเที่ยว (</a:t>
            </a:r>
            <a:r>
              <a:rPr lang="en-US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Tourism data catalog)</a:t>
            </a:r>
          </a:p>
          <a:p>
            <a:pPr marL="457200" indent="-457200" fontAlgn="base"/>
            <a:r>
              <a:rPr lang="th-TH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การพัฒนาบัญชีข้อมูลกระทรวงวัฒนธรรม (</a:t>
            </a:r>
            <a:r>
              <a:rPr lang="en-US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Data catalog)</a:t>
            </a:r>
          </a:p>
          <a:p>
            <a:pPr marL="457200" indent="-457200" fontAlgn="base"/>
            <a:r>
              <a:rPr lang="th-TH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การจัดทำมาตรฐานการจัดเก็บข้อมูลแหล่งท่องเที่ยวของกรมการท่องเที่ยว </a:t>
            </a:r>
            <a:r>
              <a:rPr lang="en-US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(Attractions standard)</a:t>
            </a:r>
            <a:endParaRPr lang="th-TH" sz="3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fontAlgn="base"/>
            <a:r>
              <a:rPr lang="th-TH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การจัดทำทะเบียนที่พัก (ข้อมูลกรมการปกครองและข้อมูลสำนักงานสถิติแห่งชาติ)</a:t>
            </a:r>
            <a:endParaRPr lang="en-US" sz="3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fontAlgn="base"/>
            <a:r>
              <a:rPr lang="th-TH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ระบบบริการการค้นหาสถานที่ท่องเที่ยวที่คล้ายคลึงกัน (</a:t>
            </a:r>
            <a:r>
              <a:rPr lang="en-US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AI service - similar attractions matching)</a:t>
            </a:r>
          </a:p>
          <a:p>
            <a:pPr marL="457200" indent="-457200" fontAlgn="base"/>
            <a:r>
              <a:rPr lang="th-TH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ระบบบริการแนะนำแพ็กเกจท่องเที่ยวตามลักษณะการใช้จ่ายและความชอบ </a:t>
            </a:r>
            <a:r>
              <a:rPr lang="en-US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(AI service - recommendation)</a:t>
            </a:r>
            <a:endParaRPr lang="th-TH" sz="3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 fontAlgn="base"/>
            <a:r>
              <a:rPr lang="th-TH" sz="3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การศึกษาการท่องเที่ยวแบบ </a:t>
            </a:r>
            <a:r>
              <a:rPr lang="en-US" sz="3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new normal </a:t>
            </a:r>
            <a:r>
              <a:rPr lang="th-TH" sz="3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ร่วมกับการท่องเที่ยวแห่งประเทศไทย</a:t>
            </a:r>
          </a:p>
          <a:p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653E2E8-FAEE-4F05-B013-0D61A30809A5}"/>
              </a:ext>
            </a:extLst>
          </p:cNvPr>
          <p:cNvGrpSpPr>
            <a:grpSpLocks noChangeAspect="1"/>
          </p:cNvGrpSpPr>
          <p:nvPr/>
        </p:nvGrpSpPr>
        <p:grpSpPr>
          <a:xfrm>
            <a:off x="809616" y="5816198"/>
            <a:ext cx="4698449" cy="815715"/>
            <a:chOff x="1537690" y="3173940"/>
            <a:chExt cx="7228383" cy="1254947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xmlns="" id="{8D83D6EC-6FF5-459E-A2D1-55A2A7D66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90" y="3228703"/>
              <a:ext cx="1097280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xmlns="" id="{2F3E0826-4B66-4204-A86B-37B8CEE96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48172" y="3231316"/>
              <a:ext cx="1097280" cy="109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xmlns="" id="{AA5F1AF9-F88A-40D7-BC8B-DCE21E0D15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8653" y="3173940"/>
              <a:ext cx="1254946" cy="1254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xmlns="" id="{6B29AD58-F798-449F-B727-BCE333BB8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26801" y="3655108"/>
              <a:ext cx="1097280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xmlns="" id="{0981A6B9-4C98-462F-87F4-6F8D9F3A2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37283" y="3255385"/>
              <a:ext cx="1043914" cy="1043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xmlns="" id="{9559C051-E3B9-492E-8060-826E1DDFA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94398" y="3246943"/>
              <a:ext cx="1071675" cy="1060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259008" y="319831"/>
            <a:ext cx="86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GBDI</a:t>
            </a:r>
            <a:endParaRPr lang="id-ID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344" y="84206"/>
            <a:ext cx="784573" cy="7811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89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9" y="360668"/>
            <a:ext cx="1014832" cy="958243"/>
          </a:xfrm>
          <a:prstGeom prst="ellipse">
            <a:avLst/>
          </a:prstGeom>
        </p:spPr>
      </p:pic>
      <p:sp>
        <p:nvSpPr>
          <p:cNvPr id="70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CE20B7E-B109-4876-B803-0682D24FE854}" type="slidenum">
              <a:rPr lang="en-US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 algn="r"/>
              <a:t>15</a:t>
            </a:fld>
            <a:endParaRPr lang="en-US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249293" y="305397"/>
            <a:ext cx="10325548" cy="13145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40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ศูนย์บริการ</a:t>
            </a:r>
            <a:r>
              <a:rPr lang="th-TH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ข้อมูลภาครัฐเพื่อ</a:t>
            </a:r>
            <a:r>
              <a:rPr lang="th-TH" sz="40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ประชาชน</a:t>
            </a:r>
          </a:p>
          <a:p>
            <a:pPr algn="ctr"/>
            <a:r>
              <a:rPr lang="th-TH" sz="40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(</a:t>
            </a:r>
            <a:r>
              <a:rPr lang="en-US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Government Contact Center : GCC</a:t>
            </a:r>
            <a:r>
              <a:rPr lang="th-TH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1111) </a:t>
            </a:r>
            <a:endParaRPr lang="th-TH" sz="4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/>
          <a:srcRect t="21236" r="1094" b="34784"/>
          <a:stretch/>
        </p:blipFill>
        <p:spPr>
          <a:xfrm>
            <a:off x="1" y="4843196"/>
            <a:ext cx="12192000" cy="2039809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757389" y="2144568"/>
            <a:ext cx="7224063" cy="2344897"/>
            <a:chOff x="4763146" y="1465186"/>
            <a:chExt cx="7224063" cy="2344897"/>
          </a:xfrm>
        </p:grpSpPr>
        <p:sp>
          <p:nvSpPr>
            <p:cNvPr id="83" name="Rounded Rectangle 82"/>
            <p:cNvSpPr/>
            <p:nvPr/>
          </p:nvSpPr>
          <p:spPr>
            <a:xfrm>
              <a:off x="5748348" y="1465186"/>
              <a:ext cx="5719648" cy="570311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ผลการดำเนินงานตั้งแต่ 1 ต.ค. 62 – 31 พ.ค. 63</a:t>
              </a: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8496053" y="2116879"/>
              <a:ext cx="3448291" cy="893600"/>
              <a:chOff x="4440153" y="2552124"/>
              <a:chExt cx="3093353" cy="893600"/>
            </a:xfrm>
          </p:grpSpPr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0153" y="2552124"/>
                <a:ext cx="827356" cy="893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97" name="Rounded Rectangle 19">
                <a:extLst>
                  <a:ext uri="{FF2B5EF4-FFF2-40B4-BE49-F238E27FC236}">
                    <a16:creationId xmlns:a16="http://schemas.microsoft.com/office/drawing/2014/main" xmlns="" id="{3416CD93-24A5-435D-8298-3274BF7C245B}"/>
                  </a:ext>
                </a:extLst>
              </p:cNvPr>
              <p:cNvSpPr/>
              <p:nvPr/>
            </p:nvSpPr>
            <p:spPr>
              <a:xfrm>
                <a:off x="5190504" y="2747627"/>
                <a:ext cx="2343002" cy="524806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7B5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672F8F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Web Chat : </a:t>
                </a:r>
                <a:r>
                  <a:rPr lang="en-US" sz="3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215</a:t>
                </a:r>
                <a:r>
                  <a:rPr lang="en-US" sz="3000" b="1" dirty="0">
                    <a:solidFill>
                      <a:srgbClr val="672F8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2400" b="1" dirty="0">
                    <a:solidFill>
                      <a:srgbClr val="672F8F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ครั้ง</a:t>
                </a:r>
                <a:endParaRPr lang="en-US" sz="2400" b="1" dirty="0">
                  <a:solidFill>
                    <a:srgbClr val="672F8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4764678" y="3021812"/>
              <a:ext cx="3843494" cy="768676"/>
              <a:chOff x="4496722" y="3757505"/>
              <a:chExt cx="3843494" cy="768676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4496722" y="3790708"/>
                <a:ext cx="691860" cy="735473"/>
                <a:chOff x="4363399" y="3860639"/>
                <a:chExt cx="691860" cy="735473"/>
              </a:xfrm>
            </p:grpSpPr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3399" y="3860639"/>
                  <a:ext cx="691860" cy="691860"/>
                </a:xfrm>
                <a:prstGeom prst="rect">
                  <a:avLst/>
                </a:prstGeom>
              </p:spPr>
            </p:pic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31636" y="4345143"/>
                  <a:ext cx="250969" cy="250969"/>
                </a:xfrm>
                <a:prstGeom prst="rect">
                  <a:avLst/>
                </a:prstGeom>
              </p:spPr>
            </p:pic>
          </p:grpSp>
          <p:sp>
            <p:nvSpPr>
              <p:cNvPr id="93" name="Rounded Rectangle 19">
                <a:extLst>
                  <a:ext uri="{FF2B5EF4-FFF2-40B4-BE49-F238E27FC236}">
                    <a16:creationId xmlns:a16="http://schemas.microsoft.com/office/drawing/2014/main" xmlns="" id="{3416CD93-24A5-435D-8298-3274BF7C245B}"/>
                  </a:ext>
                </a:extLst>
              </p:cNvPr>
              <p:cNvSpPr/>
              <p:nvPr/>
            </p:nvSpPr>
            <p:spPr>
              <a:xfrm>
                <a:off x="5229869" y="3757505"/>
                <a:ext cx="3110347" cy="731520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F7CF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672F8F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กล่องข้อความ </a:t>
                </a:r>
                <a:r>
                  <a:rPr lang="en-US" sz="2400" b="1" dirty="0" err="1">
                    <a:solidFill>
                      <a:srgbClr val="672F8F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Pantip</a:t>
                </a:r>
                <a:endParaRPr lang="th-TH" sz="2400" b="1" dirty="0">
                  <a:solidFill>
                    <a:srgbClr val="672F8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pPr algn="ctr"/>
                <a:r>
                  <a:rPr lang="th-TH" sz="26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610</a:t>
                </a:r>
                <a:r>
                  <a:rPr lang="en-US" sz="2600" b="1" dirty="0">
                    <a:solidFill>
                      <a:srgbClr val="672F8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2400" b="1" dirty="0">
                    <a:solidFill>
                      <a:srgbClr val="672F8F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ข้อความ</a:t>
                </a:r>
                <a:endParaRPr lang="en-US" sz="2400" b="1" dirty="0">
                  <a:solidFill>
                    <a:srgbClr val="672F8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8597355" y="3047166"/>
              <a:ext cx="3389854" cy="762917"/>
              <a:chOff x="5262475" y="3244402"/>
              <a:chExt cx="3389854" cy="762917"/>
            </a:xfrm>
          </p:grpSpPr>
          <p:sp>
            <p:nvSpPr>
              <p:cNvPr id="90" name="Rounded Rectangle 19">
                <a:extLst>
                  <a:ext uri="{FF2B5EF4-FFF2-40B4-BE49-F238E27FC236}">
                    <a16:creationId xmlns:a16="http://schemas.microsoft.com/office/drawing/2014/main" xmlns="" id="{3416CD93-24A5-435D-8298-3274BF7C245B}"/>
                  </a:ext>
                </a:extLst>
              </p:cNvPr>
              <p:cNvSpPr/>
              <p:nvPr/>
            </p:nvSpPr>
            <p:spPr>
              <a:xfrm>
                <a:off x="6008193" y="3275799"/>
                <a:ext cx="2644136" cy="731520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1877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Messenger </a:t>
                </a:r>
              </a:p>
              <a:p>
                <a:pPr algn="ctr"/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10</a:t>
                </a:r>
                <a:r>
                  <a:rPr lang="en-US" sz="2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2400" b="1" dirty="0">
                    <a:solidFill>
                      <a:srgbClr val="0076FF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ข้อความ</a:t>
                </a:r>
                <a:endParaRPr lang="en-US" sz="2400" b="1" dirty="0">
                  <a:solidFill>
                    <a:srgbClr val="0076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62475" y="3244402"/>
                <a:ext cx="745963" cy="745963"/>
              </a:xfrm>
              <a:prstGeom prst="rect">
                <a:avLst/>
              </a:prstGeom>
            </p:spPr>
          </p:pic>
        </p:grpSp>
        <p:grpSp>
          <p:nvGrpSpPr>
            <p:cNvPr id="87" name="Group 86"/>
            <p:cNvGrpSpPr/>
            <p:nvPr/>
          </p:nvGrpSpPr>
          <p:grpSpPr>
            <a:xfrm>
              <a:off x="4763146" y="2239436"/>
              <a:ext cx="3636512" cy="595103"/>
              <a:chOff x="5185903" y="3439505"/>
              <a:chExt cx="3807573" cy="467954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5903" y="3439505"/>
                <a:ext cx="669958" cy="467954"/>
              </a:xfrm>
              <a:prstGeom prst="rect">
                <a:avLst/>
              </a:prstGeom>
            </p:spPr>
          </p:pic>
          <p:sp>
            <p:nvSpPr>
              <p:cNvPr id="89" name="Rounded Rectangle 19">
                <a:extLst>
                  <a:ext uri="{FF2B5EF4-FFF2-40B4-BE49-F238E27FC236}">
                    <a16:creationId xmlns:a16="http://schemas.microsoft.com/office/drawing/2014/main" xmlns="" id="{3416CD93-24A5-435D-8298-3274BF7C245B}"/>
                  </a:ext>
                </a:extLst>
              </p:cNvPr>
              <p:cNvSpPr/>
              <p:nvPr/>
            </p:nvSpPr>
            <p:spPr>
              <a:xfrm>
                <a:off x="5936364" y="3489097"/>
                <a:ext cx="3057112" cy="405748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C336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  <a:r>
                  <a:rPr lang="en-US" sz="3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,964,670</a:t>
                </a:r>
                <a:r>
                  <a:rPr lang="en-US" sz="3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2400" b="1" dirty="0">
                    <a:solidFill>
                      <a:srgbClr val="C33644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สาย</a:t>
                </a:r>
                <a:endParaRPr lang="en-US" sz="2400" b="1" dirty="0">
                  <a:solidFill>
                    <a:srgbClr val="C3364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612061" y="2015997"/>
            <a:ext cx="3775821" cy="2417747"/>
            <a:chOff x="702262" y="1404975"/>
            <a:chExt cx="3775821" cy="2417747"/>
          </a:xfrm>
        </p:grpSpPr>
        <p:grpSp>
          <p:nvGrpSpPr>
            <p:cNvPr id="99" name="Group 98"/>
            <p:cNvGrpSpPr/>
            <p:nvPr/>
          </p:nvGrpSpPr>
          <p:grpSpPr>
            <a:xfrm>
              <a:off x="711700" y="2016377"/>
              <a:ext cx="3442387" cy="546185"/>
              <a:chOff x="697174" y="2174652"/>
              <a:chExt cx="2476717" cy="415295"/>
            </a:xfrm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174" y="2174652"/>
                <a:ext cx="415295" cy="415295"/>
              </a:xfrm>
              <a:prstGeom prst="rect">
                <a:avLst/>
              </a:prstGeom>
            </p:spPr>
          </p:pic>
          <p:sp>
            <p:nvSpPr>
              <p:cNvPr id="108" name="Rounded Rectangle 19">
                <a:extLst>
                  <a:ext uri="{FF2B5EF4-FFF2-40B4-BE49-F238E27FC236}">
                    <a16:creationId xmlns:a16="http://schemas.microsoft.com/office/drawing/2014/main" xmlns="" id="{3416CD93-24A5-435D-8298-3274BF7C245B}"/>
                  </a:ext>
                </a:extLst>
              </p:cNvPr>
              <p:cNvSpPr/>
              <p:nvPr/>
            </p:nvSpPr>
            <p:spPr>
              <a:xfrm>
                <a:off x="1271578" y="2215257"/>
                <a:ext cx="1902313" cy="347633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1877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4,549</a:t>
                </a:r>
                <a:r>
                  <a:rPr lang="en-US" sz="24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24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ข้อความ</a:t>
                </a:r>
                <a:endPara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702262" y="3227297"/>
              <a:ext cx="3451825" cy="595425"/>
              <a:chOff x="-101966" y="3267121"/>
              <a:chExt cx="3451825" cy="595425"/>
            </a:xfrm>
          </p:grpSpPr>
          <p:sp>
            <p:nvSpPr>
              <p:cNvPr id="105" name="Rounded Rectangle 19">
                <a:extLst>
                  <a:ext uri="{FF2B5EF4-FFF2-40B4-BE49-F238E27FC236}">
                    <a16:creationId xmlns:a16="http://schemas.microsoft.com/office/drawing/2014/main" xmlns="" id="{3416CD93-24A5-435D-8298-3274BF7C245B}"/>
                  </a:ext>
                </a:extLst>
              </p:cNvPr>
              <p:cNvSpPr/>
              <p:nvPr/>
            </p:nvSpPr>
            <p:spPr>
              <a:xfrm>
                <a:off x="729057" y="3267121"/>
                <a:ext cx="2620802" cy="457200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672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rgbClr val="672F8F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กระทู้ </a:t>
                </a:r>
                <a:r>
                  <a:rPr lang="en-US" sz="3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2,350</a:t>
                </a:r>
                <a:r>
                  <a:rPr lang="th-TH" sz="2400" b="1" dirty="0">
                    <a:solidFill>
                      <a:srgbClr val="0039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2400" b="1" dirty="0">
                    <a:solidFill>
                      <a:srgbClr val="672F8F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ข้อความ</a:t>
                </a:r>
                <a:r>
                  <a:rPr lang="th-TH" sz="2400" b="1" dirty="0">
                    <a:solidFill>
                      <a:srgbClr val="672F8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endParaRPr lang="en-US" sz="2400" b="1" dirty="0">
                  <a:solidFill>
                    <a:srgbClr val="672F8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1966" y="3273660"/>
                <a:ext cx="588886" cy="588886"/>
              </a:xfrm>
              <a:prstGeom prst="rect">
                <a:avLst/>
              </a:prstGeom>
            </p:spPr>
          </p:pic>
        </p:grpSp>
        <p:grpSp>
          <p:nvGrpSpPr>
            <p:cNvPr id="101" name="Group 100"/>
            <p:cNvGrpSpPr/>
            <p:nvPr/>
          </p:nvGrpSpPr>
          <p:grpSpPr>
            <a:xfrm>
              <a:off x="710006" y="2657978"/>
              <a:ext cx="3420979" cy="491126"/>
              <a:chOff x="476521" y="2790004"/>
              <a:chExt cx="3420979" cy="491126"/>
            </a:xfrm>
          </p:grpSpPr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521" y="2790004"/>
                <a:ext cx="578912" cy="491126"/>
              </a:xfrm>
              <a:prstGeom prst="rect">
                <a:avLst/>
              </a:prstGeom>
            </p:spPr>
          </p:pic>
          <p:sp>
            <p:nvSpPr>
              <p:cNvPr id="104" name="Rounded Rectangle 19">
                <a:extLst>
                  <a:ext uri="{FF2B5EF4-FFF2-40B4-BE49-F238E27FC236}">
                    <a16:creationId xmlns:a16="http://schemas.microsoft.com/office/drawing/2014/main" xmlns="" id="{3416CD93-24A5-435D-8298-3274BF7C245B}"/>
                  </a:ext>
                </a:extLst>
              </p:cNvPr>
              <p:cNvSpPr/>
              <p:nvPr/>
            </p:nvSpPr>
            <p:spPr>
              <a:xfrm>
                <a:off x="1253476" y="2810234"/>
                <a:ext cx="2644024" cy="457200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52CB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4,547</a:t>
                </a:r>
                <a:r>
                  <a:rPr lang="th-TH" sz="2400" b="1" dirty="0">
                    <a:solidFill>
                      <a:srgbClr val="0039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2400" b="1" dirty="0">
                    <a:solidFill>
                      <a:srgbClr val="003974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ข้อความ</a:t>
                </a:r>
                <a:r>
                  <a:rPr lang="th-TH" sz="2400" b="1" dirty="0">
                    <a:solidFill>
                      <a:srgbClr val="0039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endParaRPr lang="en-US" sz="2400" b="1" dirty="0">
                  <a:solidFill>
                    <a:srgbClr val="0039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02" name="Rounded Rectangle 101"/>
            <p:cNvSpPr/>
            <p:nvPr/>
          </p:nvSpPr>
          <p:spPr>
            <a:xfrm>
              <a:off x="1075991" y="1404975"/>
              <a:ext cx="3402092" cy="530462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GCC 1111 Social</a:t>
              </a:r>
              <a:r>
                <a:rPr lang="th-TH" sz="2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2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Network </a:t>
              </a:r>
              <a:endParaRPr lang="th-TH" sz="26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72715" y="4453479"/>
            <a:ext cx="2906768" cy="619455"/>
            <a:chOff x="-48126" y="4485563"/>
            <a:chExt cx="3416057" cy="948214"/>
          </a:xfrm>
        </p:grpSpPr>
        <p:sp>
          <p:nvSpPr>
            <p:cNvPr id="110" name="Rounded Rectangle 109"/>
            <p:cNvSpPr/>
            <p:nvPr/>
          </p:nvSpPr>
          <p:spPr>
            <a:xfrm>
              <a:off x="-48126" y="4485563"/>
              <a:ext cx="3416057" cy="788641"/>
            </a:xfrm>
            <a:prstGeom prst="roundRect">
              <a:avLst>
                <a:gd name="adj" fmla="val 50000"/>
              </a:avLst>
            </a:prstGeom>
            <a:solidFill>
              <a:srgbClr val="006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www.gcc.go.th</a:t>
              </a:r>
              <a:endParaRPr 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0" y="4620613"/>
              <a:ext cx="339436" cy="813164"/>
            </a:xfrm>
            <a:prstGeom prst="rect">
              <a:avLst/>
            </a:prstGeom>
            <a:solidFill>
              <a:srgbClr val="006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3253792" y="4374986"/>
            <a:ext cx="65747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ประชาสัมพันธ์ข้อมูลโครงการ การดำเนินงานและการจัดกิจกรรม </a:t>
            </a:r>
            <a:r>
              <a:rPr lang="th-TH" sz="3000" b="1" dirty="0">
                <a:solidFill>
                  <a:srgbClr val="EB091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3000" b="1" dirty="0">
                <a:solidFill>
                  <a:srgbClr val="EB091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,560 </a:t>
            </a:r>
            <a:r>
              <a:rPr lang="th-TH" sz="2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ข้อความ</a:t>
            </a:r>
            <a:endParaRPr lang="en-US" sz="2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8" name="Picture 4" descr="รวมหน่วยงานในสังกัดก.ไอซีที ที่ช่วยเหลือผู้ประสบภัยแผ่นดินไหวใน ..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6"/>
          <a:stretch/>
        </p:blipFill>
        <p:spPr bwMode="auto">
          <a:xfrm>
            <a:off x="1273027" y="352506"/>
            <a:ext cx="1980765" cy="12203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29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29" y="132335"/>
            <a:ext cx="9753600" cy="6564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0F91AC-2C0A-4E1B-BDAE-D7A3CF3BB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062" y="21991"/>
            <a:ext cx="734938" cy="73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0AFE40AE-4130-4415-B11F-D2B217E9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387-83B8-4B07-8288-CD26BC13B7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85680" y="6396335"/>
            <a:ext cx="120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DGA</a:t>
            </a:r>
            <a:endParaRPr lang="en-US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253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รูปภาพ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7" t="-703" r="21539" b="44521"/>
          <a:stretch/>
        </p:blipFill>
        <p:spPr>
          <a:xfrm>
            <a:off x="10183724" y="-32562"/>
            <a:ext cx="2008275" cy="50343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26563" y="2454613"/>
            <a:ext cx="340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4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IMD World Competitiveness Ranking 2020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20646" y="3111568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28537" y="3583456"/>
            <a:ext cx="1354631" cy="4919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From 63 Countries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72885" y="3224145"/>
            <a:ext cx="8731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731" y="3111568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2622" y="3583456"/>
            <a:ext cx="1354631" cy="4919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From 63 Countries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43579" y="3227922"/>
            <a:ext cx="8731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2745535" y="3471776"/>
            <a:ext cx="258676" cy="35589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5403" y="4641733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85679" y="6396335"/>
            <a:ext cx="120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ETDA</a:t>
            </a:r>
            <a:endParaRPr lang="en-US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464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5" y="1639580"/>
            <a:ext cx="5746545" cy="484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2400" y="971573"/>
            <a:ext cx="645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Kanit" charset="0"/>
                <a:cs typeface="TH SarabunPSK" panose="020B0500040200020003" pitchFamily="34" charset="-34"/>
              </a:rPr>
              <a:t>การไหลของข้อมูลทั่วโลก </a:t>
            </a:r>
            <a:r>
              <a:rPr lang="th-TH" sz="2800" b="1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Kanit" charset="0"/>
                <a:cs typeface="TH SarabunPSK" panose="020B0500040200020003" pitchFamily="34" charset="-34"/>
              </a:rPr>
              <a:t>เพิ่มขึ้นมากกว่า</a:t>
            </a:r>
            <a:r>
              <a:rPr lang="en-US" sz="24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Kanit" charset="0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Kanit" charset="0"/>
                <a:cs typeface="TH SarabunPSK" panose="020B0500040200020003" pitchFamily="34" charset="-34"/>
              </a:rPr>
              <a:t>การเติบโตทางการค้าและการเงิน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08" y="2191693"/>
            <a:ext cx="5565312" cy="418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607277" y="1523087"/>
            <a:ext cx="5376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Kanit" charset="0"/>
                <a:cs typeface="TH SarabunPSK" panose="020B0500040200020003" pitchFamily="34" charset="-34"/>
              </a:rPr>
              <a:t>อุปกรณ์เชื่อมต่อออนไลน์ </a:t>
            </a:r>
            <a:r>
              <a:rPr lang="th-TH" sz="2800" b="1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Kanit" charset="0"/>
                <a:cs typeface="TH SarabunPSK" panose="020B0500040200020003" pitchFamily="34" charset="-34"/>
              </a:rPr>
              <a:t>มีปริมาณมากกว่า</a:t>
            </a:r>
            <a:r>
              <a:rPr lang="th-TH" sz="2800" dirty="0">
                <a:solidFill>
                  <a:srgbClr val="5B9BD5">
                    <a:lumMod val="75000"/>
                  </a:srgbClr>
                </a:solidFill>
                <a:latin typeface="TH SarabunPSK" panose="020B0500040200020003" pitchFamily="34" charset="-34"/>
                <a:ea typeface="Kanit" charset="0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Kanit" charset="0"/>
                <a:cs typeface="TH SarabunPSK" panose="020B0500040200020003" pitchFamily="34" charset="-34"/>
              </a:rPr>
              <a:t>ประชากรโลก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52400" y="713111"/>
            <a:ext cx="12039600" cy="248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232" y="5225"/>
            <a:ext cx="1136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สถานการณ์โลกด้านดิจิทัล</a:t>
            </a:r>
            <a:endParaRPr lang="en-US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0F91AC-2C0A-4E1B-BDAE-D7A3CF3BB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062" y="21991"/>
            <a:ext cx="734938" cy="73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รูปภาพ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7" t="-703" r="21539" b="44521"/>
          <a:stretch/>
        </p:blipFill>
        <p:spPr>
          <a:xfrm>
            <a:off x="10183724" y="-32562"/>
            <a:ext cx="2008275" cy="50343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26563" y="2454613"/>
            <a:ext cx="340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4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IMD World Competitiveness Ranking 2020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20646" y="3111568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28537" y="3583456"/>
            <a:ext cx="1354631" cy="4919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From 63 Countries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72885" y="3224145"/>
            <a:ext cx="8731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731" y="3111568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2622" y="3583456"/>
            <a:ext cx="1354631" cy="4919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From 63 Countries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43579" y="3227922"/>
            <a:ext cx="8731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2745535" y="3471776"/>
            <a:ext cx="258676" cy="35589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5403" y="4641733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428897"/>
            <a:ext cx="120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ETDA</a:t>
            </a:r>
            <a:endParaRPr lang="en-US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18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รูปภาพ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7" t="-703" r="21539" b="44521"/>
          <a:stretch/>
        </p:blipFill>
        <p:spPr>
          <a:xfrm>
            <a:off x="10183724" y="-32562"/>
            <a:ext cx="2008275" cy="50343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26563" y="2454613"/>
            <a:ext cx="340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4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IMD World Competitiveness Ranking 2020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20646" y="3111568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28537" y="3583456"/>
            <a:ext cx="1354631" cy="4919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From 63 Countries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72885" y="3224145"/>
            <a:ext cx="8731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731" y="3111568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2622" y="3583456"/>
            <a:ext cx="1354631" cy="4919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From 63 Countries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43579" y="3227922"/>
            <a:ext cx="8731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2745535" y="3471776"/>
            <a:ext cx="258676" cy="35589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5403" y="4641733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85679" y="6396335"/>
            <a:ext cx="120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</a:t>
            </a:r>
            <a:r>
              <a:rPr lang="en-US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ETDA</a:t>
            </a:r>
            <a:endParaRPr lang="en-US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70F91AC-2C0A-4E1B-BDAE-D7A3CF3BB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062" y="21991"/>
            <a:ext cx="734938" cy="73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2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t="4165" r="735"/>
          <a:stretch/>
        </p:blipFill>
        <p:spPr>
          <a:xfrm>
            <a:off x="-5580" y="1316834"/>
            <a:ext cx="7690419" cy="2589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92" y="4421488"/>
            <a:ext cx="1447132" cy="2413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3" y="4387885"/>
            <a:ext cx="1478807" cy="2417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96" y="4387885"/>
            <a:ext cx="1449062" cy="2417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77" y="4410046"/>
            <a:ext cx="1458399" cy="2424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9" y="322615"/>
            <a:ext cx="784573" cy="781142"/>
          </a:xfrm>
          <a:prstGeom prst="ellipse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1614139" y="880"/>
            <a:ext cx="10577861" cy="1101923"/>
          </a:xfrm>
          <a:prstGeom prst="foldedCorner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sz="5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การจัดทำข้อมูลสถิติที่สำคัญของประเทศ</a:t>
            </a:r>
            <a:endParaRPr lang="en-US" sz="54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รูปห้าเหลี่ยม 13"/>
          <p:cNvSpPr/>
          <p:nvPr/>
        </p:nvSpPr>
        <p:spPr>
          <a:xfrm>
            <a:off x="42524" y="1040785"/>
            <a:ext cx="2808277" cy="461665"/>
          </a:xfrm>
          <a:prstGeom prst="homePlate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ภารกิจ</a:t>
            </a:r>
            <a:r>
              <a:rPr lang="th-TH" sz="2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ทำข้อมูลสถิติ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84839" y="1446432"/>
            <a:ext cx="4507161" cy="2144428"/>
            <a:chOff x="7811047" y="1766849"/>
            <a:chExt cx="4507161" cy="2144428"/>
          </a:xfrm>
        </p:grpSpPr>
        <p:sp>
          <p:nvSpPr>
            <p:cNvPr id="16" name="รูปห้าเหลี่ยม 15"/>
            <p:cNvSpPr/>
            <p:nvPr/>
          </p:nvSpPr>
          <p:spPr>
            <a:xfrm>
              <a:off x="7811047" y="1766849"/>
              <a:ext cx="4507161" cy="461665"/>
            </a:xfrm>
            <a:prstGeom prst="homePlate">
              <a:avLst/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 ภารกิจการบริหารจัดการระบบสถิติของประเทศ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8" name="สี่เหลี่ยมผืนผ้า 17"/>
            <p:cNvSpPr/>
            <p:nvPr/>
          </p:nvSpPr>
          <p:spPr>
            <a:xfrm>
              <a:off x="7811047" y="2302419"/>
              <a:ext cx="4339685" cy="160885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- การจัดทำชุดข้อมูลสถิติและสารสนเทศ </a:t>
              </a: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Data Set) 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ในระดับพื้นที่ย่อย</a:t>
              </a:r>
            </a:p>
            <a:p>
              <a:r>
                <a:rPr lang="en-GB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- 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การส่งเสริมการใช้ประโยชน์ข้อมูลด้วย </a:t>
              </a:r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Power BI Desktop for Analytics </a:t>
              </a:r>
            </a:p>
          </p:txBody>
        </p:sp>
      </p:grpSp>
      <p:graphicFrame>
        <p:nvGraphicFramePr>
          <p:cNvPr id="21" name="ตาราง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776690"/>
              </p:ext>
            </p:extLst>
          </p:nvPr>
        </p:nvGraphicFramePr>
        <p:xfrm>
          <a:off x="6949676" y="3951439"/>
          <a:ext cx="5242324" cy="285360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40692">
                  <a:extLst>
                    <a:ext uri="{9D8B030D-6E8A-4147-A177-3AD203B41FA5}">
                      <a16:colId xmlns:a16="http://schemas.microsoft.com/office/drawing/2014/main" xmlns="" val="3006663108"/>
                    </a:ext>
                  </a:extLst>
                </a:gridCol>
                <a:gridCol w="1011480">
                  <a:extLst>
                    <a:ext uri="{9D8B030D-6E8A-4147-A177-3AD203B41FA5}">
                      <a16:colId xmlns:a16="http://schemas.microsoft.com/office/drawing/2014/main" xmlns="" val="2138992123"/>
                    </a:ext>
                  </a:extLst>
                </a:gridCol>
                <a:gridCol w="1014977">
                  <a:extLst>
                    <a:ext uri="{9D8B030D-6E8A-4147-A177-3AD203B41FA5}">
                      <a16:colId xmlns:a16="http://schemas.microsoft.com/office/drawing/2014/main" xmlns="" val="1215472785"/>
                    </a:ext>
                  </a:extLst>
                </a:gridCol>
                <a:gridCol w="1375175">
                  <a:extLst>
                    <a:ext uri="{9D8B030D-6E8A-4147-A177-3AD203B41FA5}">
                      <a16:colId xmlns:a16="http://schemas.microsoft.com/office/drawing/2014/main" xmlns="" val="4141239761"/>
                    </a:ext>
                  </a:extLst>
                </a:gridCol>
              </a:tblGrid>
              <a:tr h="252000"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ช่องทาง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2911966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2563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(31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</a:t>
                      </a:r>
                      <a:r>
                        <a:rPr lang="en-GB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791558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391</a:t>
                      </a:r>
                      <a:r>
                        <a:rPr lang="en-US" sz="14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507</a:t>
                      </a:r>
                      <a:endParaRPr lang="en-US" sz="11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en-US" sz="14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474,111</a:t>
                      </a:r>
                      <a:endParaRPr lang="en-US" sz="11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498,977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240024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การให้บริการทางอินเทอร์เน็ต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en-US" sz="1400" b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376,</a:t>
                      </a:r>
                      <a:r>
                        <a:rPr lang="th-TH" sz="1400" b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593</a:t>
                      </a:r>
                      <a:endParaRPr lang="en-US" sz="11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en-US" sz="1400" b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443,035</a:t>
                      </a:r>
                      <a:endParaRPr lang="en-US" sz="11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479,352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0433511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ส่งให้สมาชิก (เอกสารรายงาน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/CD)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th-TH" sz="1400" b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12</a:t>
                      </a:r>
                      <a:r>
                        <a:rPr lang="en-US" sz="1400" b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b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483</a:t>
                      </a:r>
                      <a:endParaRPr lang="en-US" sz="11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en-US" sz="1400" b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 28,271</a:t>
                      </a:r>
                      <a:endParaRPr lang="en-US" sz="11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13,652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963345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ขอรับบริการด้วยตัวเอง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th-TH" sz="1400" b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894</a:t>
                      </a:r>
                      <a:endParaRPr lang="en-US" sz="11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en-US" sz="1400" b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689</a:t>
                      </a:r>
                      <a:endParaRPr lang="en-US" sz="11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1636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ไปรษณีย์อิเล็กทรอนิกส์ (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E-Mail)</a:t>
                      </a: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216</a:t>
                      </a:r>
                      <a:endParaRPr lang="en-US" sz="11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en-US" sz="1400" b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1,654</a:t>
                      </a:r>
                      <a:endParaRPr lang="en-US" sz="11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1,722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539879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หนังสือ/จดหมาย/โทรศัพท์/โทรสาร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321</a:t>
                      </a:r>
                      <a:endParaRPr lang="en-US" sz="11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71700" algn="l"/>
                        </a:tabLst>
                      </a:pPr>
                      <a:r>
                        <a:rPr lang="en-US" sz="14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462</a:t>
                      </a:r>
                      <a:endParaRPr lang="en-US" sz="11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92352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Social Med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2,751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584837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ประชาสัมพันธ์ผ่านสื่อมวลชน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000" marR="108000" marT="36000" marB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8891491"/>
                  </a:ext>
                </a:extLst>
              </a:tr>
            </a:tbl>
          </a:graphicData>
        </a:graphic>
      </p:graphicFrame>
      <p:sp>
        <p:nvSpPr>
          <p:cNvPr id="27" name="Horizontal Scroll 26"/>
          <p:cNvSpPr/>
          <p:nvPr/>
        </p:nvSpPr>
        <p:spPr>
          <a:xfrm>
            <a:off x="451143" y="3959823"/>
            <a:ext cx="6122092" cy="461665"/>
          </a:xfrm>
          <a:prstGeom prst="homePlat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3</a:t>
            </a:r>
            <a:r>
              <a:rPr lang="th-TH" sz="24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. ภารกิจการให้บริการข้อมูลของสำนักงานสถิติแห่งชาติ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88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6095"/>
          <a:stretch/>
        </p:blipFill>
        <p:spPr>
          <a:xfrm>
            <a:off x="832143" y="853864"/>
            <a:ext cx="10624919" cy="58561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152400" y="713111"/>
            <a:ext cx="12039600" cy="248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8232" y="5225"/>
            <a:ext cx="1136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แนวทางการใช้ประโยชน์จากข้อมูลขนาดใหญ่ของภาครัฐ</a:t>
            </a:r>
            <a:endParaRPr lang="en-US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0F91AC-2C0A-4E1B-BDAE-D7A3CF3B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062" y="21991"/>
            <a:ext cx="734938" cy="7349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07040" y="5692140"/>
            <a:ext cx="850022" cy="10178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90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5B1543C-8C4A-4951-938F-DD1F0E2254C2}"/>
              </a:ext>
            </a:extLst>
          </p:cNvPr>
          <p:cNvSpPr/>
          <p:nvPr/>
        </p:nvSpPr>
        <p:spPr>
          <a:xfrm>
            <a:off x="3812400" y="1395705"/>
            <a:ext cx="699988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spc="3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sz="115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THANK </a:t>
            </a:r>
            <a:r>
              <a:rPr lang="en-US" sz="11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YOU</a:t>
            </a:r>
            <a:endParaRPr lang="id-ID" sz="115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0" y="231755"/>
            <a:ext cx="2336949" cy="2326729"/>
          </a:xfrm>
          <a:prstGeom prst="ellipse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1977082"/>
            <a:ext cx="12183609" cy="4880918"/>
            <a:chOff x="-22964" y="3886200"/>
            <a:chExt cx="8978566" cy="281530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2964" y="3917373"/>
              <a:ext cx="5453449" cy="27841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/>
            <a:srcRect l="65417"/>
            <a:stretch/>
          </p:blipFill>
          <p:spPr>
            <a:xfrm flipH="1">
              <a:off x="6979164" y="3917373"/>
              <a:ext cx="1976438" cy="278412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/>
            <a:srcRect l="75423" r="1"/>
            <a:stretch/>
          </p:blipFill>
          <p:spPr>
            <a:xfrm flipH="1">
              <a:off x="5513034" y="3886200"/>
              <a:ext cx="1404551" cy="2784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66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รูปภาพ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7" t="-703" r="21539" b="44521"/>
          <a:stretch/>
        </p:blipFill>
        <p:spPr>
          <a:xfrm>
            <a:off x="10183724" y="-32562"/>
            <a:ext cx="2008275" cy="50343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7432414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29329" y="2356504"/>
            <a:ext cx="3842518" cy="715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12868" y="3241593"/>
            <a:ext cx="3148313" cy="7401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63348" y="4154577"/>
            <a:ext cx="3097833" cy="7162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38335" y="5107714"/>
            <a:ext cx="3514701" cy="72907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3761" y="6013382"/>
            <a:ext cx="4383761" cy="6680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29423" y="1465859"/>
            <a:ext cx="4342424" cy="69464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72" y="-8900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DIGITAL THAILAND STATISTICS 2020</a:t>
            </a:r>
          </a:p>
        </p:txBody>
      </p:sp>
      <p:sp>
        <p:nvSpPr>
          <p:cNvPr id="14" name="Oval 13"/>
          <p:cNvSpPr/>
          <p:nvPr/>
        </p:nvSpPr>
        <p:spPr>
          <a:xfrm>
            <a:off x="-1190552" y="2098674"/>
            <a:ext cx="4550221" cy="402573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1509141" y="1811013"/>
            <a:ext cx="5120348" cy="4576290"/>
          </a:xfrm>
          <a:prstGeom prst="ellipse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04945" y="1871645"/>
            <a:ext cx="378178" cy="383582"/>
          </a:xfrm>
          <a:prstGeom prst="ellipse">
            <a:avLst/>
          </a:prstGeom>
          <a:solidFill>
            <a:srgbClr val="D920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925461" y="2518381"/>
            <a:ext cx="378178" cy="383582"/>
          </a:xfrm>
          <a:prstGeom prst="ellipse">
            <a:avLst/>
          </a:prstGeom>
          <a:solidFill>
            <a:srgbClr val="FF92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326563" y="2454613"/>
            <a:ext cx="3400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4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IMD World Competitiveness Ranking 2020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20646" y="3111568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28537" y="3583456"/>
            <a:ext cx="1354631" cy="4919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ln w="0"/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From 63 Countries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72885" y="3224145"/>
            <a:ext cx="8731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731" y="3111568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2622" y="3583456"/>
            <a:ext cx="1354631" cy="4919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ln w="0"/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From 63 Countries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43579" y="3227922"/>
            <a:ext cx="8731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2745535" y="3471776"/>
            <a:ext cx="258676" cy="35589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137105" y="4107597"/>
            <a:ext cx="3210639" cy="669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Sub-Factor Rankings: Technological Infrastructure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61318" y="4641733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9209" y="5113621"/>
            <a:ext cx="1354631" cy="4919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From 63 Countries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13557" y="4754310"/>
            <a:ext cx="8731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5403" y="4641733"/>
            <a:ext cx="135463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3294" y="5113621"/>
            <a:ext cx="1354631" cy="4919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>
                <a:ln w="0"/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From 63 Countries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02907" y="4758087"/>
            <a:ext cx="8731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</a:p>
        </p:txBody>
      </p:sp>
      <p:sp>
        <p:nvSpPr>
          <p:cNvPr id="33" name="Down Arrow 32"/>
          <p:cNvSpPr/>
          <p:nvPr/>
        </p:nvSpPr>
        <p:spPr>
          <a:xfrm rot="10800000">
            <a:off x="2665143" y="4819994"/>
            <a:ext cx="287628" cy="396635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882886" y="6519446"/>
            <a:ext cx="3309114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en-US" sz="1600" b="1" dirty="0">
                <a:ln w="0"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Source: IMD, </a:t>
            </a:r>
            <a:r>
              <a:rPr lang="en-US" sz="1600" b="1" dirty="0" err="1">
                <a:ln w="0"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Hootsuite</a:t>
            </a:r>
            <a:r>
              <a:rPr lang="en-US" sz="1600" b="1" dirty="0">
                <a:ln w="0"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, NBTC, ETDA, NSO</a:t>
            </a:r>
          </a:p>
        </p:txBody>
      </p:sp>
      <p:sp>
        <p:nvSpPr>
          <p:cNvPr id="35" name="Oval 34"/>
          <p:cNvSpPr/>
          <p:nvPr/>
        </p:nvSpPr>
        <p:spPr>
          <a:xfrm>
            <a:off x="3381041" y="3439220"/>
            <a:ext cx="378178" cy="383582"/>
          </a:xfrm>
          <a:prstGeom prst="ellipse">
            <a:avLst/>
          </a:prstGeom>
          <a:solidFill>
            <a:srgbClr val="FFCD3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949635" y="5295286"/>
            <a:ext cx="378178" cy="383582"/>
          </a:xfrm>
          <a:prstGeom prst="ellipse">
            <a:avLst/>
          </a:prstGeom>
          <a:solidFill>
            <a:srgbClr val="D920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141250" y="5885143"/>
            <a:ext cx="378178" cy="383582"/>
          </a:xfrm>
          <a:prstGeom prst="ellipse">
            <a:avLst/>
          </a:prstGeom>
          <a:solidFill>
            <a:srgbClr val="FF92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136790" y="1407399"/>
            <a:ext cx="3818080" cy="769441"/>
            <a:chOff x="2863762" y="642111"/>
            <a:chExt cx="3818080" cy="769441"/>
          </a:xfrm>
        </p:grpSpPr>
        <p:sp>
          <p:nvSpPr>
            <p:cNvPr id="39" name="Rectangle 38"/>
            <p:cNvSpPr/>
            <p:nvPr/>
          </p:nvSpPr>
          <p:spPr>
            <a:xfrm>
              <a:off x="2863762" y="642111"/>
              <a:ext cx="381808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Internet Bandwidth Speed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อันดับที่ </a:t>
              </a: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20 </a:t>
              </a:r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      15 อันดับ) </a:t>
              </a:r>
            </a:p>
          </p:txBody>
        </p:sp>
        <p:sp>
          <p:nvSpPr>
            <p:cNvPr id="40" name="Down Arrow 39"/>
            <p:cNvSpPr/>
            <p:nvPr/>
          </p:nvSpPr>
          <p:spPr>
            <a:xfrm rot="10800000">
              <a:off x="3023537" y="1038828"/>
              <a:ext cx="287628" cy="281914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608353" y="2238460"/>
            <a:ext cx="3921629" cy="861774"/>
            <a:chOff x="3453160" y="1640938"/>
            <a:chExt cx="3921629" cy="861774"/>
          </a:xfrm>
        </p:grpSpPr>
        <p:sp>
          <p:nvSpPr>
            <p:cNvPr id="42" name="Rectangle 41"/>
            <p:cNvSpPr/>
            <p:nvPr/>
          </p:nvSpPr>
          <p:spPr>
            <a:xfrm>
              <a:off x="3453160" y="1640938"/>
              <a:ext cx="392162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Investment in Telecommunications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อันดับที่ </a:t>
              </a: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20 </a:t>
              </a:r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      5 อันดับ) </a:t>
              </a:r>
            </a:p>
          </p:txBody>
        </p:sp>
        <p:sp>
          <p:nvSpPr>
            <p:cNvPr id="43" name="Down Arrow 42"/>
            <p:cNvSpPr/>
            <p:nvPr/>
          </p:nvSpPr>
          <p:spPr>
            <a:xfrm rot="10800000">
              <a:off x="4613558" y="2093580"/>
              <a:ext cx="287628" cy="273359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161513" y="3146506"/>
            <a:ext cx="2904298" cy="861774"/>
            <a:chOff x="3941314" y="2726032"/>
            <a:chExt cx="2904298" cy="861774"/>
          </a:xfrm>
        </p:grpSpPr>
        <p:sp>
          <p:nvSpPr>
            <p:cNvPr id="45" name="Rectangle 44"/>
            <p:cNvSpPr/>
            <p:nvPr/>
          </p:nvSpPr>
          <p:spPr>
            <a:xfrm>
              <a:off x="3941314" y="2726032"/>
              <a:ext cx="2904298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Public-private Partnership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อันดับที่ </a:t>
              </a: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16 </a:t>
              </a:r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      </a:t>
              </a:r>
              <a:r>
                <a:rPr 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อันดับ) </a:t>
              </a:r>
            </a:p>
          </p:txBody>
        </p:sp>
        <p:sp>
          <p:nvSpPr>
            <p:cNvPr id="46" name="Down Arrow 45"/>
            <p:cNvSpPr/>
            <p:nvPr/>
          </p:nvSpPr>
          <p:spPr>
            <a:xfrm rot="10800000">
              <a:off x="5092943" y="3155261"/>
              <a:ext cx="287628" cy="297846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15939" y="4058371"/>
            <a:ext cx="2840318" cy="887422"/>
            <a:chOff x="4297588" y="3709015"/>
            <a:chExt cx="2840318" cy="887422"/>
          </a:xfrm>
        </p:grpSpPr>
        <p:sp>
          <p:nvSpPr>
            <p:cNvPr id="49" name="Rectangle 48"/>
            <p:cNvSpPr/>
            <p:nvPr/>
          </p:nvSpPr>
          <p:spPr>
            <a:xfrm>
              <a:off x="4297588" y="3709015"/>
              <a:ext cx="2840318" cy="887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100"/>
                </a:lnSpc>
              </a:pP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Digital/Technological Skills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อันดับที่ </a:t>
              </a: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45 </a:t>
              </a:r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     </a:t>
              </a:r>
              <a:r>
                <a:rPr 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อันดับ) </a:t>
              </a:r>
            </a:p>
          </p:txBody>
        </p:sp>
        <p:sp>
          <p:nvSpPr>
            <p:cNvPr id="50" name="Down Arrow 49"/>
            <p:cNvSpPr/>
            <p:nvPr/>
          </p:nvSpPr>
          <p:spPr>
            <a:xfrm rot="10800000">
              <a:off x="5458245" y="4149458"/>
              <a:ext cx="287628" cy="327059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794670" y="5006563"/>
            <a:ext cx="3814394" cy="863506"/>
            <a:chOff x="3722257" y="4867593"/>
            <a:chExt cx="3814394" cy="863506"/>
          </a:xfrm>
        </p:grpSpPr>
        <p:sp>
          <p:nvSpPr>
            <p:cNvPr id="52" name="Rectangle 51"/>
            <p:cNvSpPr/>
            <p:nvPr/>
          </p:nvSpPr>
          <p:spPr>
            <a:xfrm>
              <a:off x="3722257" y="4867593"/>
              <a:ext cx="3814394" cy="863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400" b="1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Development and Application of Technology </a:t>
              </a:r>
              <a:r>
                <a:rPr lang="th-TH" sz="2400" b="1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อันดับที่ </a:t>
              </a:r>
              <a:r>
                <a:rPr lang="en-US" sz="2400" b="1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32 </a:t>
              </a:r>
              <a:r>
                <a:rPr lang="th-TH" sz="2000" b="1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      </a:t>
              </a:r>
              <a:r>
                <a:rPr lang="en-US" sz="2000" b="1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r>
                <a:rPr lang="th-TH" sz="2000" b="1" spc="-3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อันดับ) </a:t>
              </a:r>
            </a:p>
          </p:txBody>
        </p:sp>
        <p:sp>
          <p:nvSpPr>
            <p:cNvPr id="53" name="Down Arrow 52"/>
            <p:cNvSpPr/>
            <p:nvPr/>
          </p:nvSpPr>
          <p:spPr>
            <a:xfrm rot="10800000">
              <a:off x="6047960" y="5299346"/>
              <a:ext cx="287628" cy="321839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874872" y="5932094"/>
            <a:ext cx="4181385" cy="784830"/>
            <a:chOff x="3522124" y="4922334"/>
            <a:chExt cx="4181385" cy="784830"/>
          </a:xfrm>
        </p:grpSpPr>
        <p:sp>
          <p:nvSpPr>
            <p:cNvPr id="55" name="Rectangle 54"/>
            <p:cNvSpPr/>
            <p:nvPr/>
          </p:nvSpPr>
          <p:spPr>
            <a:xfrm>
              <a:off x="3522124" y="4922334"/>
              <a:ext cx="418138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Funding for Technological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Development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อันดับที่ </a:t>
              </a: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27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</a:t>
              </a:r>
              <a:r>
                <a:rPr 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อันดับ) </a:t>
              </a:r>
            </a:p>
          </p:txBody>
        </p:sp>
        <p:sp>
          <p:nvSpPr>
            <p:cNvPr id="56" name="Down Arrow 55"/>
            <p:cNvSpPr/>
            <p:nvPr/>
          </p:nvSpPr>
          <p:spPr>
            <a:xfrm rot="10800000">
              <a:off x="4719379" y="5276175"/>
              <a:ext cx="287628" cy="339036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148357" y="1401115"/>
            <a:ext cx="3534501" cy="1000449"/>
            <a:chOff x="8543773" y="1025066"/>
            <a:chExt cx="3534501" cy="1000449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8678" y="1142650"/>
              <a:ext cx="629359" cy="56565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8543773" y="1625405"/>
              <a:ext cx="2563729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2000" b="1" dirty="0">
                  <a:ln w="0"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Internet Users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72477" y="1025066"/>
              <a:ext cx="2305797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52</a:t>
              </a:r>
              <a:r>
                <a:rPr lang="en-US" sz="4000" spc="-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  <a:r>
                <a: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mil. </a:t>
              </a: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(75</a:t>
              </a:r>
              <a:r>
                <a:rPr lang="th-TH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%</a:t>
              </a: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  <a:r>
                <a: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pen.</a:t>
              </a: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)</a:t>
              </a:r>
              <a:endPara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786673" y="2373936"/>
            <a:ext cx="4409919" cy="1433297"/>
            <a:chOff x="8096445" y="1993632"/>
            <a:chExt cx="4409919" cy="1433297"/>
          </a:xfrm>
        </p:grpSpPr>
        <p:grpSp>
          <p:nvGrpSpPr>
            <p:cNvPr id="62" name="Group 61"/>
            <p:cNvGrpSpPr/>
            <p:nvPr/>
          </p:nvGrpSpPr>
          <p:grpSpPr>
            <a:xfrm>
              <a:off x="8096445" y="2017061"/>
              <a:ext cx="2255614" cy="1385059"/>
              <a:chOff x="9286575" y="2150064"/>
              <a:chExt cx="2255614" cy="1385059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88997" y="2228617"/>
                <a:ext cx="659890" cy="602734"/>
              </a:xfrm>
              <a:prstGeom prst="rect">
                <a:avLst/>
              </a:prstGeom>
            </p:spPr>
          </p:pic>
          <p:grpSp>
            <p:nvGrpSpPr>
              <p:cNvPr id="69" name="Group 68"/>
              <p:cNvGrpSpPr/>
              <p:nvPr/>
            </p:nvGrpSpPr>
            <p:grpSpPr>
              <a:xfrm>
                <a:off x="9286575" y="2150064"/>
                <a:ext cx="2255614" cy="1385059"/>
                <a:chOff x="928359" y="4781609"/>
                <a:chExt cx="1979112" cy="138505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928359" y="5429350"/>
                  <a:ext cx="1979112" cy="737318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>
                    <a:lnSpc>
                      <a:spcPts val="2500"/>
                    </a:lnSpc>
                  </a:pPr>
                  <a:r>
                    <a:rPr lang="en-US" sz="2000" b="1" dirty="0">
                      <a:ln w="0"/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rPr>
                    <a:t>Mobile Cellular</a:t>
                  </a:r>
                  <a:r>
                    <a:rPr lang="th-TH" sz="2000" b="1" dirty="0">
                      <a:ln w="0"/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rPr>
                    <a:t> </a:t>
                  </a:r>
                  <a:r>
                    <a:rPr lang="en-US" sz="2000" b="1" dirty="0">
                      <a:ln w="0"/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rPr>
                    <a:t>Subscription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1265457" y="4781609"/>
                  <a:ext cx="1371071" cy="707886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rPr>
                    <a:t>187%</a:t>
                  </a:r>
                </a:p>
              </p:txBody>
            </p:sp>
          </p:grpSp>
        </p:grpSp>
        <p:grpSp>
          <p:nvGrpSpPr>
            <p:cNvPr id="63" name="Group 62"/>
            <p:cNvGrpSpPr/>
            <p:nvPr/>
          </p:nvGrpSpPr>
          <p:grpSpPr>
            <a:xfrm>
              <a:off x="10211784" y="1993632"/>
              <a:ext cx="2294580" cy="1433297"/>
              <a:chOff x="9367298" y="3361045"/>
              <a:chExt cx="2294580" cy="1433297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81662" y="3460632"/>
                <a:ext cx="552540" cy="637985"/>
              </a:xfrm>
              <a:prstGeom prst="rect">
                <a:avLst/>
              </a:prstGeom>
            </p:spPr>
          </p:pic>
          <p:grpSp>
            <p:nvGrpSpPr>
              <p:cNvPr id="65" name="Group 64"/>
              <p:cNvGrpSpPr/>
              <p:nvPr/>
            </p:nvGrpSpPr>
            <p:grpSpPr>
              <a:xfrm>
                <a:off x="9367298" y="3361045"/>
                <a:ext cx="2294580" cy="1433297"/>
                <a:chOff x="1051763" y="4729369"/>
                <a:chExt cx="2013301" cy="1433297"/>
              </a:xfrm>
            </p:grpSpPr>
            <p:sp>
              <p:nvSpPr>
                <p:cNvPr id="66" name="TextBox 65"/>
                <p:cNvSpPr txBox="1"/>
                <p:nvPr/>
              </p:nvSpPr>
              <p:spPr>
                <a:xfrm>
                  <a:off x="1051763" y="5425348"/>
                  <a:ext cx="2013301" cy="737318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>
                    <a:lnSpc>
                      <a:spcPts val="2500"/>
                    </a:lnSpc>
                  </a:pPr>
                  <a:r>
                    <a:rPr lang="en-US" sz="2000" b="1" dirty="0">
                      <a:ln w="0"/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rPr>
                    <a:t>Mobile Broadband</a:t>
                  </a:r>
                </a:p>
                <a:p>
                  <a:pPr>
                    <a:lnSpc>
                      <a:spcPts val="2500"/>
                    </a:lnSpc>
                  </a:pPr>
                  <a:r>
                    <a:rPr lang="en-US" sz="2000" b="1" dirty="0">
                      <a:ln w="0"/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rPr>
                    <a:t>Subscription</a:t>
                  </a: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1438623" y="4729369"/>
                  <a:ext cx="1371071" cy="707886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 algn="ctr"/>
                  <a:r>
                    <a:rPr lang="en-US" sz="400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rPr>
                    <a:t>108%</a:t>
                  </a:r>
                </a:p>
              </p:txBody>
            </p:sp>
          </p:grpSp>
        </p:grpSp>
      </p:grpSp>
      <p:grpSp>
        <p:nvGrpSpPr>
          <p:cNvPr id="72" name="Group 71"/>
          <p:cNvGrpSpPr/>
          <p:nvPr/>
        </p:nvGrpSpPr>
        <p:grpSpPr>
          <a:xfrm>
            <a:off x="7300652" y="5294648"/>
            <a:ext cx="4659918" cy="1212868"/>
            <a:chOff x="7519686" y="4788493"/>
            <a:chExt cx="4659918" cy="121286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5208" y="4958453"/>
              <a:ext cx="773844" cy="652059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0841" y="4958200"/>
              <a:ext cx="663466" cy="640006"/>
            </a:xfrm>
            <a:prstGeom prst="rect">
              <a:avLst/>
            </a:prstGeom>
          </p:spPr>
        </p:pic>
        <p:grpSp>
          <p:nvGrpSpPr>
            <p:cNvPr id="75" name="Group 74"/>
            <p:cNvGrpSpPr/>
            <p:nvPr/>
          </p:nvGrpSpPr>
          <p:grpSpPr>
            <a:xfrm>
              <a:off x="10070708" y="4827179"/>
              <a:ext cx="2108896" cy="1174182"/>
              <a:chOff x="-5966253" y="5497710"/>
              <a:chExt cx="3141250" cy="1174182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-5966253" y="6271782"/>
                <a:ext cx="1880787" cy="40011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sz="2000" b="1" dirty="0">
                    <a:ln w="0"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ICT Worker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-5200334" y="5497710"/>
                <a:ext cx="2375331" cy="93557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38</a:t>
                </a:r>
                <a:r>
                  <a:rPr lang="th-TH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6</a:t>
                </a:r>
                <a:endParaRPr lang="en-US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  <a:p>
                <a:pPr algn="ctr">
                  <a:lnSpc>
                    <a:spcPts val="1000"/>
                  </a:lnSpc>
                </a:pPr>
                <a:r>
                  <a:rPr lang="en-US" sz="2000" dirty="0">
                    <a:ln w="0"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Thousand people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519686" y="4788493"/>
              <a:ext cx="2650170" cy="1206412"/>
              <a:chOff x="-7408719" y="5472536"/>
              <a:chExt cx="3947490" cy="1206412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-7408719" y="6278838"/>
                <a:ext cx="3947490" cy="40011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sz="2000" b="1" dirty="0">
                    <a:ln w="0"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E-Commerce</a:t>
                </a:r>
                <a:r>
                  <a:rPr lang="th-TH" sz="2000" b="1" dirty="0">
                    <a:ln w="0"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 </a:t>
                </a:r>
                <a:r>
                  <a:rPr lang="en-US" sz="2000" b="1" dirty="0">
                    <a:ln w="0"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Value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-5895684" y="5472536"/>
                <a:ext cx="2192806" cy="89768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99.1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2000" dirty="0">
                    <a:ln w="0"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Billion USD</a:t>
                </a: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7768071" y="3779144"/>
            <a:ext cx="4137473" cy="1380620"/>
            <a:chOff x="8017838" y="3437502"/>
            <a:chExt cx="4137473" cy="1380620"/>
          </a:xfrm>
        </p:grpSpPr>
        <p:sp>
          <p:nvSpPr>
            <p:cNvPr id="82" name="TextBox 81"/>
            <p:cNvSpPr txBox="1"/>
            <p:nvPr/>
          </p:nvSpPr>
          <p:spPr>
            <a:xfrm>
              <a:off x="10225428" y="4071543"/>
              <a:ext cx="1929883" cy="7373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2000" b="1" dirty="0">
                  <a:ln w="0"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FTTH to all</a:t>
              </a:r>
              <a:r>
                <a:rPr lang="th-TH" sz="2000" b="1" dirty="0">
                  <a:ln w="0"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  <a:r>
                <a:rPr lang="en-US" sz="2000" b="1" dirty="0">
                  <a:ln w="0"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75,000 villages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92347" y="3445169"/>
              <a:ext cx="1439763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80</a:t>
              </a:r>
              <a:r>
                <a:rPr lang="en-US" sz="4000" spc="-3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%</a:t>
              </a:r>
              <a:endPara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pic>
          <p:nvPicPr>
            <p:cNvPr id="84" name="Picture 2" descr="Logo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9802" y="3620485"/>
              <a:ext cx="719251" cy="49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54A698CE-A5E7-644D-8713-5D9FB142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1637" y="3530521"/>
              <a:ext cx="702909" cy="577185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0BABE474-27F5-C64C-B033-EEE0A75E8FF2}"/>
                </a:ext>
              </a:extLst>
            </p:cNvPr>
            <p:cNvSpPr txBox="1"/>
            <p:nvPr/>
          </p:nvSpPr>
          <p:spPr>
            <a:xfrm>
              <a:off x="8017838" y="4080804"/>
              <a:ext cx="2294580" cy="7373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sz="2000" b="1" dirty="0">
                  <a:ln w="0"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International</a:t>
              </a:r>
            </a:p>
            <a:p>
              <a:pPr>
                <a:lnSpc>
                  <a:spcPts val="2500"/>
                </a:lnSpc>
              </a:pPr>
              <a:r>
                <a:rPr lang="en-US" sz="2000" b="1" dirty="0">
                  <a:ln w="0"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Internet Bandwidth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CE1A6BCE-9C4D-1144-8277-EFB5C42CFBCB}"/>
                </a:ext>
              </a:extLst>
            </p:cNvPr>
            <p:cNvSpPr txBox="1"/>
            <p:nvPr/>
          </p:nvSpPr>
          <p:spPr>
            <a:xfrm>
              <a:off x="8541977" y="3437502"/>
              <a:ext cx="1562624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12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Tbps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sp>
        <p:nvSpPr>
          <p:cNvPr id="89" name="Oval 88"/>
          <p:cNvSpPr/>
          <p:nvPr/>
        </p:nvSpPr>
        <p:spPr>
          <a:xfrm>
            <a:off x="3363007" y="4358397"/>
            <a:ext cx="378178" cy="383582"/>
          </a:xfrm>
          <a:prstGeom prst="ellipse">
            <a:avLst/>
          </a:prstGeom>
          <a:solidFill>
            <a:srgbClr val="35D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21887" y="509548"/>
            <a:ext cx="12070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IMD World Competitiveness Ranking 2020</a:t>
            </a:r>
            <a:r>
              <a:rPr lang="th-TH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จัดอันดับให้ประเทศไทยอยู่ที่ อันดับที่ </a:t>
            </a:r>
            <a:r>
              <a:rPr lang="en-US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29 </a:t>
            </a:r>
            <a:r>
              <a:rPr lang="th-TH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ลดลงมา </a:t>
            </a:r>
            <a:r>
              <a:rPr lang="en-US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 </a:t>
            </a:r>
            <a:r>
              <a:rPr lang="th-TH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อันดับ จากสภาวะทางเศรษฐกิจและประสิทธิภาพของภาครัฐ อย่างไรก็ตาม ปัจจัยย่อยด้าน </a:t>
            </a:r>
            <a:r>
              <a:rPr lang="en-US" sz="24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Technological Infrastructure 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พบว่า ไทยถูกจัดอยู่ที่อันดับที่ 34 ดีขึ้นถึง 4 อันดับ อย่างมีนัยสำคัญ</a:t>
            </a:r>
            <a:endParaRPr lang="en-US" sz="2000" b="1" dirty="0">
              <a:solidFill>
                <a:srgbClr val="C0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16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6"/>
          <a:stretch/>
        </p:blipFill>
        <p:spPr>
          <a:xfrm>
            <a:off x="8105232" y="3663160"/>
            <a:ext cx="3870928" cy="2880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2" r="35284" b="9038"/>
          <a:stretch/>
        </p:blipFill>
        <p:spPr>
          <a:xfrm>
            <a:off x="1" y="5177006"/>
            <a:ext cx="1069486" cy="1680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38" y="-14524"/>
            <a:ext cx="1577626" cy="12520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4" y="325041"/>
            <a:ext cx="784573" cy="781142"/>
          </a:xfrm>
          <a:prstGeom prst="ellipse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4848131" y="783490"/>
            <a:ext cx="7343869" cy="1055608"/>
          </a:xfrm>
          <a:prstGeom prst="flowChartAlternateProcess">
            <a:avLst/>
          </a:prstGeom>
          <a:solidFill>
            <a:srgbClr val="00B050"/>
          </a:solidFill>
          <a:ln w="19050">
            <a:noFill/>
            <a:prstDash val="solid"/>
          </a:ln>
        </p:spPr>
        <p:txBody>
          <a:bodyPr wrap="square">
            <a:spAutoFit/>
          </a:bodyPr>
          <a:lstStyle/>
          <a:p>
            <a:pPr>
              <a:tabLst>
                <a:tab pos="180340" algn="l"/>
              </a:tabLst>
            </a:pP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ประชาชนเข้าถึงข้อมูลและบริการที่เท่าเทียมโดยผ่านโครงข่ายที่ทั่วถึง</a:t>
            </a:r>
          </a:p>
          <a:p>
            <a:pPr>
              <a:tabLst>
                <a:tab pos="180340" algn="l"/>
              </a:tabLst>
            </a:pP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 และมีประสิทธิภาพด้วยราคาที่เป็นธรรม และจ่ายได้</a:t>
            </a:r>
            <a:endParaRPr lang="en-US" sz="2800" b="1" dirty="0">
              <a:solidFill>
                <a:schemeClr val="bg1"/>
              </a:solidFill>
              <a:effectLst/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ED6E51-DCFA-47F0-B334-58DBA5A25E99}"/>
              </a:ext>
            </a:extLst>
          </p:cNvPr>
          <p:cNvSpPr txBox="1"/>
          <p:nvPr/>
        </p:nvSpPr>
        <p:spPr>
          <a:xfrm>
            <a:off x="4822908" y="-54456"/>
            <a:ext cx="7379132" cy="851297"/>
          </a:xfrm>
          <a:prstGeom prst="flowChartAlternateProcess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 latinLnBrk="1"/>
            <a:r>
              <a:rPr lang="th-TH" altLang="ko-KR" sz="44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เน็ตประชารัฐ</a:t>
            </a:r>
            <a:endParaRPr lang="ko-KR" altLang="en-US" sz="44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Freeform: Shape 19">
            <a:extLst>
              <a:ext uri="{FF2B5EF4-FFF2-40B4-BE49-F238E27FC236}">
                <a16:creationId xmlns:a16="http://schemas.microsoft.com/office/drawing/2014/main" xmlns="" id="{C03FD10D-F794-4236-82BF-BEED4E43C0A8}"/>
              </a:ext>
            </a:extLst>
          </p:cNvPr>
          <p:cNvSpPr/>
          <p:nvPr/>
        </p:nvSpPr>
        <p:spPr>
          <a:xfrm>
            <a:off x="4463388" y="768443"/>
            <a:ext cx="634985" cy="634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  <a:miter lim="400000"/>
          </a:ln>
        </p:spPr>
        <p:txBody>
          <a:bodyPr wrap="none" lIns="0" tIns="0" rIns="0" bIns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19A76">
                    <a:lumMod val="50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01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921269" y="1723838"/>
            <a:ext cx="4479246" cy="2011365"/>
            <a:chOff x="7604294" y="4305240"/>
            <a:chExt cx="4332741" cy="2011365"/>
          </a:xfrm>
        </p:grpSpPr>
        <p:sp>
          <p:nvSpPr>
            <p:cNvPr id="194" name="Rectangle: Rounded Corners 2">
              <a:extLst>
                <a:ext uri="{FF2B5EF4-FFF2-40B4-BE49-F238E27FC236}">
                  <a16:creationId xmlns:a16="http://schemas.microsoft.com/office/drawing/2014/main" xmlns="" id="{1590AFE7-A8A6-4F9A-AA1D-243A94B9935C}"/>
                </a:ext>
              </a:extLst>
            </p:cNvPr>
            <p:cNvSpPr/>
            <p:nvPr/>
          </p:nvSpPr>
          <p:spPr>
            <a:xfrm>
              <a:off x="7812717" y="4305240"/>
              <a:ext cx="3664695" cy="924260"/>
            </a:xfrm>
            <a:prstGeom prst="roundRect">
              <a:avLst>
                <a:gd name="adj" fmla="val 0"/>
              </a:avLst>
            </a:prstGeom>
            <a:solidFill>
              <a:srgbClr val="2A5F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xmlns="" id="{E580F29F-E040-49F9-B029-E4D03B9DD869}"/>
                </a:ext>
              </a:extLst>
            </p:cNvPr>
            <p:cNvSpPr txBox="1"/>
            <p:nvPr/>
          </p:nvSpPr>
          <p:spPr>
            <a:xfrm>
              <a:off x="7604294" y="4329922"/>
              <a:ext cx="3184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จำนวนผู้ลงทะเบียนทั้งหมด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xmlns="" id="{CDC25719-E3E3-4E20-8FAB-69E39D8DBD29}"/>
                </a:ext>
              </a:extLst>
            </p:cNvPr>
            <p:cNvSpPr txBox="1"/>
            <p:nvPr/>
          </p:nvSpPr>
          <p:spPr>
            <a:xfrm>
              <a:off x="7851776" y="4689388"/>
              <a:ext cx="27446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8,598,790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 </a:t>
              </a: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คน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pic>
          <p:nvPicPr>
            <p:cNvPr id="197" name="รูปภาพ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544" y="4479429"/>
              <a:ext cx="560697" cy="591946"/>
            </a:xfrm>
            <a:prstGeom prst="rect">
              <a:avLst/>
            </a:prstGeom>
          </p:spPr>
        </p:pic>
        <p:cxnSp>
          <p:nvCxnSpPr>
            <p:cNvPr id="200" name="ตัวเชื่อมต่อตรง 45"/>
            <p:cNvCxnSpPr/>
            <p:nvPr/>
          </p:nvCxnSpPr>
          <p:spPr>
            <a:xfrm>
              <a:off x="10596459" y="4499520"/>
              <a:ext cx="0" cy="571855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7812717" y="5242997"/>
              <a:ext cx="4124318" cy="1073608"/>
              <a:chOff x="6175756" y="2576473"/>
              <a:chExt cx="4124318" cy="1073608"/>
            </a:xfrm>
          </p:grpSpPr>
          <p:sp>
            <p:nvSpPr>
              <p:cNvPr id="190" name="Rectangle: Rounded Corners 12">
                <a:extLst>
                  <a:ext uri="{FF2B5EF4-FFF2-40B4-BE49-F238E27FC236}">
                    <a16:creationId xmlns:a16="http://schemas.microsoft.com/office/drawing/2014/main" xmlns="" id="{F8873C7D-1EE2-43A6-93C1-FFAF1E6FF5CE}"/>
                  </a:ext>
                </a:extLst>
              </p:cNvPr>
              <p:cNvSpPr/>
              <p:nvPr/>
            </p:nvSpPr>
            <p:spPr>
              <a:xfrm>
                <a:off x="6175756" y="2576473"/>
                <a:ext cx="3664695" cy="924260"/>
              </a:xfrm>
              <a:prstGeom prst="roundRect">
                <a:avLst>
                  <a:gd name="adj" fmla="val 0"/>
                </a:avLst>
              </a:prstGeom>
              <a:solidFill>
                <a:srgbClr val="95C8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xmlns="" id="{E961D146-FF31-4D16-9B83-5A7D6D061048}"/>
                  </a:ext>
                </a:extLst>
              </p:cNvPr>
              <p:cNvSpPr txBox="1"/>
              <p:nvPr/>
            </p:nvSpPr>
            <p:spPr>
              <a:xfrm>
                <a:off x="6788407" y="2942195"/>
                <a:ext cx="351166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6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Tahoma" panose="020B0604030504040204" pitchFamily="34" charset="0"/>
                    <a:cs typeface="TH Sarabun New" panose="020B0500040200020003" pitchFamily="34" charset="-34"/>
                  </a:rPr>
                  <a:t>10,069,688</a:t>
                </a:r>
                <a:r>
                  <a:rPr lang="th-TH" sz="40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Tahoma" panose="020B0604030504040204" pitchFamily="34" charset="0"/>
                    <a:cs typeface="TH Sarabun New" panose="020B0500040200020003" pitchFamily="34" charset="-34"/>
                  </a:rPr>
                  <a:t> </a:t>
                </a:r>
                <a:r>
                  <a:rPr lang="th-TH" sz="3600" b="1" dirty="0">
                    <a:latin typeface="TH Sarabun New" panose="020B0500040200020003" pitchFamily="34" charset="-34"/>
                    <a:ea typeface="Tahoma" panose="020B0604030504040204" pitchFamily="34" charset="0"/>
                    <a:cs typeface="TH Sarabun New" panose="020B0500040200020003" pitchFamily="34" charset="-34"/>
                  </a:rPr>
                  <a:t>เครื่อง</a:t>
                </a:r>
                <a:endParaRPr lang="en-US" sz="3600" b="1" dirty="0"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xmlns="" id="{BF878E68-0D52-436A-AD60-C06CA584F7B6}"/>
                  </a:ext>
                </a:extLst>
              </p:cNvPr>
              <p:cNvSpPr txBox="1"/>
              <p:nvPr/>
            </p:nvSpPr>
            <p:spPr>
              <a:xfrm>
                <a:off x="7144915" y="2581101"/>
                <a:ext cx="27446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2400" b="1" dirty="0">
                    <a:latin typeface="TH Sarabun New" panose="020B0500040200020003" pitchFamily="34" charset="-34"/>
                    <a:ea typeface="Tahoma" panose="020B0604030504040204" pitchFamily="34" charset="0"/>
                    <a:cs typeface="TH Sarabun New" panose="020B0500040200020003" pitchFamily="34" charset="-34"/>
                  </a:rPr>
                  <a:t>จำนวนอุปกรณ์ทั้งหมด</a:t>
                </a:r>
                <a:endParaRPr lang="en-US" sz="2400" b="1" dirty="0"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endParaRPr>
              </a:p>
            </p:txBody>
          </p:sp>
          <p:pic>
            <p:nvPicPr>
              <p:cNvPr id="198" name="รูปภาพ 9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36893" y="2816664"/>
                <a:ext cx="563211" cy="498101"/>
              </a:xfrm>
              <a:prstGeom prst="rect">
                <a:avLst/>
              </a:prstGeom>
            </p:spPr>
          </p:pic>
          <p:cxnSp>
            <p:nvCxnSpPr>
              <p:cNvPr id="201" name="ตัวเชื่อมต่อตรง 46"/>
              <p:cNvCxnSpPr/>
              <p:nvPr/>
            </p:nvCxnSpPr>
            <p:spPr>
              <a:xfrm>
                <a:off x="7165180" y="2764191"/>
                <a:ext cx="0" cy="571855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4" name="Rounded Rectangle 203"/>
          <p:cNvSpPr/>
          <p:nvPr/>
        </p:nvSpPr>
        <p:spPr>
          <a:xfrm>
            <a:off x="1752829" y="5958975"/>
            <a:ext cx="5199797" cy="67509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สถิติการใช้งาน 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Wi-Fi 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เน็ตประชารัฐ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734392" y="6464512"/>
            <a:ext cx="38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endParaRPr lang="id-ID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F490DFF-E930-4896-8029-13393B81348F}"/>
              </a:ext>
            </a:extLst>
          </p:cNvPr>
          <p:cNvGrpSpPr/>
          <p:nvPr/>
        </p:nvGrpSpPr>
        <p:grpSpPr>
          <a:xfrm>
            <a:off x="84438" y="1623556"/>
            <a:ext cx="7412476" cy="4267002"/>
            <a:chOff x="622187" y="1519243"/>
            <a:chExt cx="11585808" cy="4938385"/>
          </a:xfrm>
        </p:grpSpPr>
        <p:sp>
          <p:nvSpPr>
            <p:cNvPr id="26" name="Trapezoid 12"/>
            <p:cNvSpPr/>
            <p:nvPr/>
          </p:nvSpPr>
          <p:spPr>
            <a:xfrm>
              <a:off x="622187" y="4976065"/>
              <a:ext cx="10947627" cy="461174"/>
            </a:xfrm>
            <a:prstGeom prst="trapezoid">
              <a:avLst>
                <a:gd name="adj" fmla="val 141708"/>
              </a:avLst>
            </a:prstGeom>
            <a:solidFill>
              <a:srgbClr val="95C84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Rectangle 18"/>
            <p:cNvSpPr/>
            <p:nvPr/>
          </p:nvSpPr>
          <p:spPr>
            <a:xfrm>
              <a:off x="3767275" y="4477755"/>
              <a:ext cx="416560" cy="852805"/>
            </a:xfrm>
            <a:prstGeom prst="rect">
              <a:avLst/>
            </a:prstGeom>
            <a:solidFill>
              <a:srgbClr val="0A61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60410" y="4549088"/>
              <a:ext cx="416560" cy="781472"/>
            </a:xfrm>
            <a:prstGeom prst="rect">
              <a:avLst/>
            </a:prstGeom>
            <a:solidFill>
              <a:srgbClr val="0A61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Rectangle 29"/>
            <p:cNvSpPr/>
            <p:nvPr/>
          </p:nvSpPr>
          <p:spPr>
            <a:xfrm>
              <a:off x="622187" y="5437240"/>
              <a:ext cx="10947627" cy="403274"/>
            </a:xfrm>
            <a:prstGeom prst="rect">
              <a:avLst/>
            </a:prstGeom>
            <a:solidFill>
              <a:srgbClr val="0A61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882884" y="5430993"/>
              <a:ext cx="1370879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ม.ค.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3373319" y="5430993"/>
              <a:ext cx="1042109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ก.พ.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5455350" y="5430993"/>
              <a:ext cx="1257824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มี.ค.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934859" y="5439539"/>
              <a:ext cx="853069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เม.ย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0180319" y="5430992"/>
              <a:ext cx="982252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พ.ค.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35" name="Rectangle 13"/>
            <p:cNvSpPr/>
            <p:nvPr/>
          </p:nvSpPr>
          <p:spPr>
            <a:xfrm>
              <a:off x="1072790" y="2442008"/>
              <a:ext cx="416560" cy="288855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bliqueTopRight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6" name="Rectangle 14"/>
            <p:cNvSpPr/>
            <p:nvPr/>
          </p:nvSpPr>
          <p:spPr>
            <a:xfrm>
              <a:off x="1489350" y="4268102"/>
              <a:ext cx="416560" cy="1062458"/>
            </a:xfrm>
            <a:prstGeom prst="rect">
              <a:avLst/>
            </a:prstGeom>
            <a:solidFill>
              <a:srgbClr val="0A61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Rectangle 20"/>
            <p:cNvSpPr/>
            <p:nvPr/>
          </p:nvSpPr>
          <p:spPr>
            <a:xfrm>
              <a:off x="5679440" y="2153419"/>
              <a:ext cx="416560" cy="317714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bliqueTopRight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8" name="Rectangle 21"/>
            <p:cNvSpPr/>
            <p:nvPr/>
          </p:nvSpPr>
          <p:spPr>
            <a:xfrm>
              <a:off x="6096000" y="4549088"/>
              <a:ext cx="416560" cy="781472"/>
            </a:xfrm>
            <a:prstGeom prst="rect">
              <a:avLst/>
            </a:prstGeom>
            <a:solidFill>
              <a:srgbClr val="0A61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8357" y="4573951"/>
              <a:ext cx="689209" cy="689209"/>
            </a:xfrm>
            <a:prstGeom prst="rect">
              <a:avLst/>
            </a:prstGeom>
          </p:spPr>
        </p:pic>
        <p:pic>
          <p:nvPicPr>
            <p:cNvPr id="40" name="Picture 35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9982" y="4832697"/>
              <a:ext cx="450794" cy="450794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8445045" y="4629620"/>
              <a:ext cx="416560" cy="700940"/>
            </a:xfrm>
            <a:prstGeom prst="rect">
              <a:avLst/>
            </a:prstGeom>
            <a:solidFill>
              <a:srgbClr val="0A61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42" name="Picture 4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738" y="4733616"/>
              <a:ext cx="606908" cy="60690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68678" y="3696460"/>
              <a:ext cx="451092" cy="451092"/>
            </a:xfrm>
            <a:prstGeom prst="rect">
              <a:avLst/>
            </a:prstGeom>
          </p:spPr>
        </p:pic>
        <p:cxnSp>
          <p:nvCxnSpPr>
            <p:cNvPr id="44" name="Straight Connector 43"/>
            <p:cNvCxnSpPr/>
            <p:nvPr/>
          </p:nvCxnSpPr>
          <p:spPr>
            <a:xfrm>
              <a:off x="2621280" y="5495855"/>
              <a:ext cx="0" cy="284480"/>
            </a:xfrm>
            <a:prstGeom prst="line">
              <a:avLst/>
            </a:prstGeom>
            <a:noFill/>
            <a:ln w="28575" cap="rnd" cmpd="sng" algn="ctr">
              <a:solidFill>
                <a:sysClr val="window" lastClr="FFFFFF"/>
              </a:solidFill>
              <a:prstDash val="solid"/>
              <a:round/>
            </a:ln>
            <a:effectLst/>
          </p:spPr>
        </p:cxnSp>
        <p:cxnSp>
          <p:nvCxnSpPr>
            <p:cNvPr id="45" name="Straight Connector 45"/>
            <p:cNvCxnSpPr/>
            <p:nvPr/>
          </p:nvCxnSpPr>
          <p:spPr>
            <a:xfrm>
              <a:off x="9534249" y="5495855"/>
              <a:ext cx="0" cy="284480"/>
            </a:xfrm>
            <a:prstGeom prst="line">
              <a:avLst/>
            </a:prstGeom>
            <a:noFill/>
            <a:ln w="28575" cap="rnd" cmpd="sng" algn="ctr">
              <a:solidFill>
                <a:sysClr val="window" lastClr="FFFFFF"/>
              </a:solidFill>
              <a:prstDash val="solid"/>
              <a:round/>
            </a:ln>
            <a:effectLst/>
          </p:spPr>
        </p:cxnSp>
        <p:cxnSp>
          <p:nvCxnSpPr>
            <p:cNvPr id="46" name="Straight Connector 46"/>
            <p:cNvCxnSpPr/>
            <p:nvPr/>
          </p:nvCxnSpPr>
          <p:spPr>
            <a:xfrm>
              <a:off x="7189286" y="5495855"/>
              <a:ext cx="0" cy="284480"/>
            </a:xfrm>
            <a:prstGeom prst="line">
              <a:avLst/>
            </a:prstGeom>
            <a:noFill/>
            <a:ln w="28575" cap="rnd" cmpd="sng" algn="ctr">
              <a:solidFill>
                <a:sysClr val="window" lastClr="FFFFFF"/>
              </a:solidFill>
              <a:prstDash val="solid"/>
              <a:round/>
            </a:ln>
            <a:effectLst/>
          </p:spPr>
        </p:cxnSp>
        <p:cxnSp>
          <p:nvCxnSpPr>
            <p:cNvPr id="47" name="Straight Connector 47"/>
            <p:cNvCxnSpPr/>
            <p:nvPr/>
          </p:nvCxnSpPr>
          <p:spPr>
            <a:xfrm>
              <a:off x="4895123" y="5495855"/>
              <a:ext cx="0" cy="284480"/>
            </a:xfrm>
            <a:prstGeom prst="line">
              <a:avLst/>
            </a:prstGeom>
            <a:noFill/>
            <a:ln w="28575" cap="rnd" cmpd="sng" algn="ctr">
              <a:solidFill>
                <a:sysClr val="window" lastClr="FFFFFF"/>
              </a:solidFill>
              <a:prstDash val="solid"/>
              <a:round/>
            </a:ln>
            <a:effectLst/>
          </p:spPr>
        </p:cxnSp>
        <p:sp>
          <p:nvSpPr>
            <p:cNvPr id="48" name="Rectangle 26"/>
            <p:cNvSpPr/>
            <p:nvPr/>
          </p:nvSpPr>
          <p:spPr>
            <a:xfrm>
              <a:off x="10143850" y="2153419"/>
              <a:ext cx="416560" cy="317714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bliqueTopRight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9" name="Rectangle 17"/>
            <p:cNvSpPr/>
            <p:nvPr/>
          </p:nvSpPr>
          <p:spPr>
            <a:xfrm>
              <a:off x="3350715" y="2008675"/>
              <a:ext cx="416560" cy="3321885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bliqueTopRight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0" name="Rounded Rectangle 72"/>
            <p:cNvSpPr/>
            <p:nvPr/>
          </p:nvSpPr>
          <p:spPr>
            <a:xfrm>
              <a:off x="910314" y="1904821"/>
              <a:ext cx="1627264" cy="35544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1" name="TextBox 48"/>
            <p:cNvSpPr txBox="1"/>
            <p:nvPr/>
          </p:nvSpPr>
          <p:spPr>
            <a:xfrm>
              <a:off x="959885" y="1861718"/>
              <a:ext cx="1896416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21,570,620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52" name="Rounded Rectangle 73"/>
            <p:cNvSpPr/>
            <p:nvPr/>
          </p:nvSpPr>
          <p:spPr>
            <a:xfrm>
              <a:off x="1492046" y="3763022"/>
              <a:ext cx="1412499" cy="355444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3" name="TextBox 49"/>
            <p:cNvSpPr txBox="1"/>
            <p:nvPr/>
          </p:nvSpPr>
          <p:spPr>
            <a:xfrm>
              <a:off x="1430866" y="3716526"/>
              <a:ext cx="1531567" cy="81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2,924,101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pic>
          <p:nvPicPr>
            <p:cNvPr id="54" name="Picture 75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7281" y="4623040"/>
              <a:ext cx="589019" cy="58901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001" y="4861817"/>
              <a:ext cx="341749" cy="341749"/>
            </a:xfrm>
            <a:prstGeom prst="rect">
              <a:avLst/>
            </a:prstGeom>
          </p:spPr>
        </p:pic>
        <p:pic>
          <p:nvPicPr>
            <p:cNvPr id="56" name="Picture 36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9408" y="4558946"/>
              <a:ext cx="827735" cy="827735"/>
            </a:xfrm>
            <a:prstGeom prst="rect">
              <a:avLst/>
            </a:prstGeom>
          </p:spPr>
        </p:pic>
        <p:sp>
          <p:nvSpPr>
            <p:cNvPr id="57" name="Rounded Rectangle 76"/>
            <p:cNvSpPr/>
            <p:nvPr/>
          </p:nvSpPr>
          <p:spPr>
            <a:xfrm>
              <a:off x="3760200" y="3854343"/>
              <a:ext cx="1438456" cy="355444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8" name="Rounded Rectangle 78"/>
            <p:cNvSpPr/>
            <p:nvPr/>
          </p:nvSpPr>
          <p:spPr>
            <a:xfrm>
              <a:off x="6129310" y="3906000"/>
              <a:ext cx="1421659" cy="355444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9" name="TextBox 63"/>
            <p:cNvSpPr txBox="1"/>
            <p:nvPr/>
          </p:nvSpPr>
          <p:spPr>
            <a:xfrm>
              <a:off x="3679089" y="3811231"/>
              <a:ext cx="1587509" cy="81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2,718,217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60" name="Rounded Rectangle 79"/>
            <p:cNvSpPr/>
            <p:nvPr/>
          </p:nvSpPr>
          <p:spPr>
            <a:xfrm>
              <a:off x="3287522" y="1566872"/>
              <a:ext cx="1607602" cy="35544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1" name="TextBox 50"/>
            <p:cNvSpPr txBox="1"/>
            <p:nvPr/>
          </p:nvSpPr>
          <p:spPr>
            <a:xfrm>
              <a:off x="3143530" y="1519243"/>
              <a:ext cx="1900859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25,013,579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62" name="Rounded Rectangle 80"/>
            <p:cNvSpPr/>
            <p:nvPr/>
          </p:nvSpPr>
          <p:spPr>
            <a:xfrm>
              <a:off x="5614739" y="1721775"/>
              <a:ext cx="1574547" cy="35544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3" name="Rounded Rectangle 81"/>
            <p:cNvSpPr/>
            <p:nvPr/>
          </p:nvSpPr>
          <p:spPr>
            <a:xfrm>
              <a:off x="7943404" y="2047664"/>
              <a:ext cx="1590846" cy="35544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4" name="Rounded Rectangle 82"/>
            <p:cNvSpPr/>
            <p:nvPr/>
          </p:nvSpPr>
          <p:spPr>
            <a:xfrm>
              <a:off x="10068679" y="1712845"/>
              <a:ext cx="1605162" cy="355444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5" name="TextBox 53"/>
            <p:cNvSpPr txBox="1"/>
            <p:nvPr/>
          </p:nvSpPr>
          <p:spPr>
            <a:xfrm>
              <a:off x="5464044" y="1673609"/>
              <a:ext cx="1900859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23,008,715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66" name="TextBox 52"/>
            <p:cNvSpPr txBox="1"/>
            <p:nvPr/>
          </p:nvSpPr>
          <p:spPr>
            <a:xfrm>
              <a:off x="7807033" y="2008435"/>
              <a:ext cx="1900859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20,934,478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67" name="TextBox 64"/>
            <p:cNvSpPr txBox="1"/>
            <p:nvPr/>
          </p:nvSpPr>
          <p:spPr>
            <a:xfrm>
              <a:off x="6039301" y="3859839"/>
              <a:ext cx="1569731" cy="81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2,485,083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68" name="TextBox 51"/>
            <p:cNvSpPr txBox="1"/>
            <p:nvPr/>
          </p:nvSpPr>
          <p:spPr>
            <a:xfrm>
              <a:off x="9910446" y="1667921"/>
              <a:ext cx="1900859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23,603,936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69" name="Rounded Rectangle 83"/>
            <p:cNvSpPr/>
            <p:nvPr/>
          </p:nvSpPr>
          <p:spPr>
            <a:xfrm>
              <a:off x="8459041" y="3924069"/>
              <a:ext cx="1421659" cy="355444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0" name="TextBox 65"/>
            <p:cNvSpPr txBox="1"/>
            <p:nvPr/>
          </p:nvSpPr>
          <p:spPr>
            <a:xfrm>
              <a:off x="8236767" y="3869977"/>
              <a:ext cx="1862582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2,049,971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71" name="Rounded Rectangle 85"/>
            <p:cNvSpPr/>
            <p:nvPr/>
          </p:nvSpPr>
          <p:spPr>
            <a:xfrm>
              <a:off x="10560410" y="3922872"/>
              <a:ext cx="1421659" cy="355444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2" name="TextBox 66"/>
            <p:cNvSpPr txBox="1"/>
            <p:nvPr/>
          </p:nvSpPr>
          <p:spPr>
            <a:xfrm>
              <a:off x="10345413" y="3855429"/>
              <a:ext cx="1862582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2,319,250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73" name="Rectangle 23"/>
            <p:cNvSpPr/>
            <p:nvPr/>
          </p:nvSpPr>
          <p:spPr>
            <a:xfrm>
              <a:off x="8028485" y="2468208"/>
              <a:ext cx="416560" cy="2862353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bliqueTopRight"/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74" name="Picture 86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4607" y="4456268"/>
              <a:ext cx="395796" cy="395796"/>
            </a:xfrm>
            <a:prstGeom prst="rect">
              <a:avLst/>
            </a:prstGeom>
          </p:spPr>
        </p:pic>
        <p:pic>
          <p:nvPicPr>
            <p:cNvPr id="75" name="Picture 88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0871" y="4458188"/>
              <a:ext cx="406343" cy="406343"/>
            </a:xfrm>
            <a:prstGeom prst="rect">
              <a:avLst/>
            </a:prstGeom>
          </p:spPr>
        </p:pic>
        <p:pic>
          <p:nvPicPr>
            <p:cNvPr id="76" name="Picture 89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130" y="4776514"/>
              <a:ext cx="291540" cy="291540"/>
            </a:xfrm>
            <a:prstGeom prst="rect">
              <a:avLst/>
            </a:prstGeom>
          </p:spPr>
        </p:pic>
        <p:pic>
          <p:nvPicPr>
            <p:cNvPr id="77" name="Picture 90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9695" y="4497510"/>
              <a:ext cx="271047" cy="271047"/>
            </a:xfrm>
            <a:prstGeom prst="rect">
              <a:avLst/>
            </a:prstGeom>
          </p:spPr>
        </p:pic>
        <p:sp>
          <p:nvSpPr>
            <p:cNvPr id="78" name="Rectangle 91"/>
            <p:cNvSpPr/>
            <p:nvPr/>
          </p:nvSpPr>
          <p:spPr>
            <a:xfrm>
              <a:off x="2470403" y="5997347"/>
              <a:ext cx="385897" cy="385897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9" name="Rectangle 92"/>
            <p:cNvSpPr/>
            <p:nvPr/>
          </p:nvSpPr>
          <p:spPr>
            <a:xfrm>
              <a:off x="6325362" y="5997347"/>
              <a:ext cx="385897" cy="385897"/>
            </a:xfrm>
            <a:prstGeom prst="rect">
              <a:avLst/>
            </a:prstGeom>
            <a:solidFill>
              <a:srgbClr val="0A61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0" name="TextBox 93"/>
            <p:cNvSpPr txBox="1"/>
            <p:nvPr/>
          </p:nvSpPr>
          <p:spPr>
            <a:xfrm>
              <a:off x="2877222" y="5994563"/>
              <a:ext cx="3252089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การเข้าใช้งาน (ครั้ง)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81" name="TextBox 94"/>
            <p:cNvSpPr txBox="1"/>
            <p:nvPr/>
          </p:nvSpPr>
          <p:spPr>
            <a:xfrm>
              <a:off x="6663688" y="5994563"/>
              <a:ext cx="4636888" cy="463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อุปกรณ์ที่</a:t>
              </a: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เข้า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A61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ใช้งาน (เครื่อง)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A61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pic>
          <p:nvPicPr>
            <p:cNvPr id="82" name="Picture 41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2460" y="4754421"/>
              <a:ext cx="627266" cy="627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878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587439-04A8-4398-84F7-E6E95FC2C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34392" y="6464512"/>
            <a:ext cx="38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endParaRPr lang="id-ID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781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51619" y="2208931"/>
            <a:ext cx="8635217" cy="6202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096768" y="5221400"/>
            <a:ext cx="6295680" cy="10009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73381" y="3584476"/>
            <a:ext cx="6295680" cy="10009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44234" y="6371351"/>
            <a:ext cx="432000" cy="432000"/>
          </a:xfrm>
        </p:spPr>
        <p:txBody>
          <a:bodyPr/>
          <a:lstStyle/>
          <a:p>
            <a:fld id="{19B51A1E-902D-48AF-9020-955120F399B6}" type="slidenum">
              <a:rPr lang="en-ZA" sz="180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/>
              <a:t>6</a:t>
            </a:fld>
            <a:endParaRPr lang="en-ZA" sz="1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37CEE6-763D-4850-8F58-F3D07C6CEA3B}"/>
              </a:ext>
            </a:extLst>
          </p:cNvPr>
          <p:cNvSpPr txBox="1"/>
          <p:nvPr/>
        </p:nvSpPr>
        <p:spPr>
          <a:xfrm>
            <a:off x="2141336" y="3656897"/>
            <a:ext cx="5637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ขยายโครงข่ายอินเทอร์เน็ตไปยัง </a:t>
            </a:r>
            <a:r>
              <a:rPr lang="th-TH" sz="2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รร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สังกัดกระทรวงศึกษาธิการแล้ว จำนวน </a:t>
            </a:r>
            <a:r>
              <a:rPr lang="en-US" sz="24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1,187 </a:t>
            </a:r>
            <a:r>
              <a:rPr lang="th-TH" sz="24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แห่ง</a:t>
            </a:r>
            <a:endParaRPr lang="en-US" sz="2400" b="1" dirty="0">
              <a:solidFill>
                <a:srgbClr val="C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xmlns="" id="{8C795B29-8932-45E6-BAC7-A25C1D282FFC}"/>
              </a:ext>
            </a:extLst>
          </p:cNvPr>
          <p:cNvSpPr/>
          <p:nvPr/>
        </p:nvSpPr>
        <p:spPr>
          <a:xfrm>
            <a:off x="1010000" y="2875454"/>
            <a:ext cx="4246088" cy="48196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ดำเนินการเสร็จสิ้น เมื่อวันที่</a:t>
            </a:r>
            <a:r>
              <a:rPr lang="en-US" sz="24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31</a:t>
            </a:r>
            <a:r>
              <a:rPr lang="th-TH" sz="24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มีนาคม </a:t>
            </a:r>
            <a:r>
              <a:rPr lang="en-US" sz="24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2563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16BAFEB3-665F-4D26-A257-F6341339D7F1}"/>
              </a:ext>
            </a:extLst>
          </p:cNvPr>
          <p:cNvSpPr txBox="1">
            <a:spLocks/>
          </p:cNvSpPr>
          <p:nvPr/>
        </p:nvSpPr>
        <p:spPr>
          <a:xfrm>
            <a:off x="442913" y="1353309"/>
            <a:ext cx="8729661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8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ขยาย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โครงข่าย</a:t>
            </a:r>
            <a:r>
              <a:rPr lang="th-TH" sz="28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ความเร็วสูง</a:t>
            </a:r>
            <a:r>
              <a:rPr lang="th-TH" sz="28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ไปยังพื้นที่โรงเรียน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ในสังกัดกระทรวงศึกษาธิการ </a:t>
            </a:r>
            <a:r>
              <a:rPr lang="th-TH" sz="28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en-US" sz="28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รพ.สต.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ที่ยังไม่มีโครงข่าย </a:t>
            </a:r>
            <a:r>
              <a:rPr lang="en-US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Fiber Optic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เพื่อลด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ความเหลื่อม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ล้ำ 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สร้างความเท่าเทียม 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ปัจจุบันดำเนินการ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เสร็จสิ้นแล้ว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xmlns="" id="{8C795B29-8932-45E6-BAC7-A25C1D282FFC}"/>
              </a:ext>
            </a:extLst>
          </p:cNvPr>
          <p:cNvSpPr/>
          <p:nvPr/>
        </p:nvSpPr>
        <p:spPr>
          <a:xfrm>
            <a:off x="278377" y="2217464"/>
            <a:ext cx="8708460" cy="55655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ขยายโครงข่ายอินเทอร์เน็ตไปยัง </a:t>
            </a:r>
            <a:r>
              <a:rPr lang="th-TH" sz="3200" b="1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รร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./รพ.สต. ที่ยังไม่มีโครงข่าย </a:t>
            </a:r>
            <a:r>
              <a:rPr lang="en-US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Fiber Optic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xmlns="" id="{8C795B29-8932-45E6-BAC7-A25C1D282FFC}"/>
              </a:ext>
            </a:extLst>
          </p:cNvPr>
          <p:cNvSpPr/>
          <p:nvPr/>
        </p:nvSpPr>
        <p:spPr>
          <a:xfrm>
            <a:off x="1666563" y="6244258"/>
            <a:ext cx="7814033" cy="55655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ทั้งนี้ ศธ./</a:t>
            </a:r>
            <a:r>
              <a:rPr lang="th-TH" sz="2800" b="1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สธ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จะเป็นผู้ดูแลการให้บริการอินเทอร์เน็ตในสถานที่เอง</a:t>
            </a:r>
          </a:p>
        </p:txBody>
      </p:sp>
      <p:pic>
        <p:nvPicPr>
          <p:cNvPr id="4100" name="Picture 4" descr="Flat set of colored buildings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7" t="52335" r="8673" b="9326"/>
          <a:stretch/>
        </p:blipFill>
        <p:spPr bwMode="auto">
          <a:xfrm>
            <a:off x="669454" y="3343376"/>
            <a:ext cx="1427314" cy="1427314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at set of colored buildings Free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t="8488" r="52222" b="53272"/>
          <a:stretch/>
        </p:blipFill>
        <p:spPr bwMode="auto">
          <a:xfrm>
            <a:off x="699204" y="4956919"/>
            <a:ext cx="1442132" cy="1405529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637CEE6-763D-4850-8F58-F3D07C6CEA3B}"/>
              </a:ext>
            </a:extLst>
          </p:cNvPr>
          <p:cNvSpPr txBox="1"/>
          <p:nvPr/>
        </p:nvSpPr>
        <p:spPr>
          <a:xfrm>
            <a:off x="2141336" y="5360985"/>
            <a:ext cx="579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ขยายโครงข่ายอินเทอร์เน็ตไปยัง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รพ.สต. และ สุขศาลาพระราชทาน </a:t>
            </a:r>
            <a:b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สังกัดกระทรวงสาธารณสุข (</a:t>
            </a:r>
            <a:r>
              <a:rPr lang="th-TH" sz="24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สธ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.) แล้ว จำนวน </a:t>
            </a:r>
            <a:r>
              <a:rPr lang="en-US" sz="24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484 </a:t>
            </a:r>
            <a:r>
              <a:rPr lang="th-TH" sz="24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แห่ง</a:t>
            </a:r>
            <a:endParaRPr lang="en-US" sz="2400" b="1" dirty="0">
              <a:solidFill>
                <a:srgbClr val="C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835199" y="0"/>
            <a:ext cx="11336437" cy="783193"/>
          </a:xfrm>
          <a:prstGeom prst="flowChartAlternateProcess">
            <a:avLst/>
          </a:prstGeom>
          <a:solidFill>
            <a:srgbClr val="92D050"/>
          </a:solidFill>
          <a:ln w="19050">
            <a:solidFill>
              <a:srgbClr val="00B050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BIG ROCK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โครงการขยายอินเทอร์เน็ตความเร็วสูงเพื่อพัฒนาคุณภาพชีวิต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" y="88482"/>
            <a:ext cx="784573" cy="781142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32994" y="3122087"/>
            <a:ext cx="34386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งบประมาณ 596.88  ล้านบาท</a:t>
            </a:r>
          </a:p>
          <a:p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ใช้จ่าย       399.58  ล้านบาท </a:t>
            </a:r>
          </a:p>
          <a:p>
            <a:endParaRPr lang="th-TH" sz="28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คงเหลือ     </a:t>
            </a:r>
            <a:r>
              <a:rPr lang="th-TH" sz="2800" b="1" u="sng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197.30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ล้านบาท </a:t>
            </a:r>
            <a:endParaRPr lang="id-ID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4377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24" y="10744"/>
            <a:ext cx="6926461" cy="6847256"/>
          </a:xfrm>
          <a:prstGeom prst="rect">
            <a:avLst/>
          </a:prstGeom>
        </p:spPr>
      </p:pic>
      <p:grpSp>
        <p:nvGrpSpPr>
          <p:cNvPr id="141" name="Group 140"/>
          <p:cNvGrpSpPr/>
          <p:nvPr/>
        </p:nvGrpSpPr>
        <p:grpSpPr>
          <a:xfrm>
            <a:off x="6937434" y="2874689"/>
            <a:ext cx="5179487" cy="3935186"/>
            <a:chOff x="256195" y="698534"/>
            <a:chExt cx="8775396" cy="5687979"/>
          </a:xfrm>
        </p:grpSpPr>
        <p:pic>
          <p:nvPicPr>
            <p:cNvPr id="142" name="図 1"/>
            <p:cNvPicPr/>
            <p:nvPr/>
          </p:nvPicPr>
          <p:blipFill>
            <a:blip r:embed="rId3"/>
            <a:stretch/>
          </p:blipFill>
          <p:spPr>
            <a:xfrm>
              <a:off x="256195" y="698534"/>
              <a:ext cx="8775396" cy="568797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6859" y="3213590"/>
              <a:ext cx="452438" cy="302229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2091" y="1322607"/>
              <a:ext cx="521885" cy="349032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7104" y="3319588"/>
              <a:ext cx="504859" cy="336572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3131" y="4689929"/>
              <a:ext cx="419134" cy="2784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21022" y="5699481"/>
              <a:ext cx="494768" cy="329845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79297" y="4573847"/>
              <a:ext cx="464328" cy="232164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22872" y="4527262"/>
              <a:ext cx="488763" cy="325333"/>
            </a:xfrm>
            <a:prstGeom prst="rect">
              <a:avLst/>
            </a:prstGeom>
          </p:spPr>
        </p:pic>
      </p:grpSp>
      <p:sp>
        <p:nvSpPr>
          <p:cNvPr id="9" name="Flowchart: Alternate Process 8"/>
          <p:cNvSpPr/>
          <p:nvPr/>
        </p:nvSpPr>
        <p:spPr>
          <a:xfrm>
            <a:off x="6862037" y="10744"/>
            <a:ext cx="5301302" cy="1021556"/>
          </a:xfrm>
          <a:prstGeom prst="flowChartAlternateProcess">
            <a:avLst/>
          </a:prstGeom>
          <a:solidFill>
            <a:srgbClr val="00B050"/>
          </a:solidFill>
          <a:ln w="19050">
            <a:solidFill>
              <a:srgbClr val="00B050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tabLst>
                <a:tab pos="180340" algn="l"/>
              </a:tabLst>
            </a:pP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</a:t>
            </a:r>
            <a:r>
              <a:rPr lang="en-GB" sz="5400" b="1" dirty="0" smtClean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ASEAN DIGITAL HUB</a:t>
            </a:r>
            <a:endParaRPr lang="en-US" sz="5400" b="1" dirty="0">
              <a:solidFill>
                <a:schemeClr val="bg1"/>
              </a:solidFill>
              <a:effectLst/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sp>
        <p:nvSpPr>
          <p:cNvPr id="152" name="CustomShape 4"/>
          <p:cNvSpPr/>
          <p:nvPr/>
        </p:nvSpPr>
        <p:spPr>
          <a:xfrm>
            <a:off x="-2401" y="-15074"/>
            <a:ext cx="4669945" cy="4602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Thailand internet growth rate last 5 year 57%</a:t>
            </a:r>
            <a:endParaRPr kumimoji="0" lang="en-US" sz="24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1734392" y="6464512"/>
            <a:ext cx="38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id-ID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3346" y="1094237"/>
            <a:ext cx="2032516" cy="1780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ระยะที่ 2 </a:t>
            </a:r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ขยาย</a:t>
            </a:r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ความจุ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submarine </a:t>
            </a:r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เส้นเดิม (แล้วเสร็จ)</a:t>
            </a:r>
            <a:endParaRPr lang="en-AU" sz="2400" b="1" dirty="0">
              <a:solidFill>
                <a:schemeClr val="tx1">
                  <a:lumMod val="85000"/>
                  <a:lumOff val="1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401" y="2983210"/>
            <a:ext cx="2060812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ใช้งาน </a:t>
            </a:r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960 </a:t>
            </a:r>
            <a:r>
              <a:rPr lang="en-US" sz="20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Gbps</a:t>
            </a:r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 1770 </a:t>
            </a:r>
            <a:r>
              <a:rPr lang="en-US" sz="2000" b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Gbps</a:t>
            </a:r>
            <a:r>
              <a:rPr lang="en-US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คิดเป็น 54.2</a:t>
            </a:r>
            <a:r>
              <a:rPr lang="en-US" sz="2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%</a:t>
            </a:r>
            <a:endParaRPr lang="id-ID" sz="2000" dirty="0"/>
          </a:p>
        </p:txBody>
      </p:sp>
      <p:sp>
        <p:nvSpPr>
          <p:cNvPr id="14" name="Rectangle 13"/>
          <p:cNvSpPr/>
          <p:nvPr/>
        </p:nvSpPr>
        <p:spPr>
          <a:xfrm>
            <a:off x="-2401" y="4106256"/>
            <a:ext cx="2033873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อยู่ระหว่างการก่อสร้าง</a:t>
            </a:r>
            <a:endParaRPr lang="id-ID" sz="2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401" y="2474579"/>
            <a:ext cx="2393604" cy="400110"/>
          </a:xfrm>
          <a:prstGeom prst="rect">
            <a:avLst/>
          </a:prstGeom>
          <a:solidFill>
            <a:srgbClr val="FF9933"/>
          </a:solidFill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1.อยู่ระหว่างทดสอบการใช้งาน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25165" y="1094237"/>
            <a:ext cx="2957237" cy="1765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ระยะที่ 3 </a:t>
            </a:r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 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Submarine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>
              <a:lnSpc>
                <a:spcPts val="2200"/>
              </a:lnSpc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เส้นใหม่ ลงนามข้อตกลงก่อสร้าง</a:t>
            </a: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Consortium 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 ก.พ. 63 ใช้เวลาดำเนินการ 32 เดือน</a:t>
            </a:r>
            <a:endParaRPr lang="en-AU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92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xmlns="" id="{5D5748CC-DD53-499C-9ACC-47CF5A0B397B}"/>
              </a:ext>
            </a:extLst>
          </p:cNvPr>
          <p:cNvCxnSpPr>
            <a:cxnSpLocks/>
          </p:cNvCxnSpPr>
          <p:nvPr/>
        </p:nvCxnSpPr>
        <p:spPr>
          <a:xfrm>
            <a:off x="1034661" y="637757"/>
            <a:ext cx="981687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6" name="Title 14">
            <a:extLst>
              <a:ext uri="{FF2B5EF4-FFF2-40B4-BE49-F238E27FC236}">
                <a16:creationId xmlns:a16="http://schemas.microsoft.com/office/drawing/2014/main" xmlns="" id="{5E3A5CFA-2244-443A-B232-6B7A5F4FBC06}"/>
              </a:ext>
            </a:extLst>
          </p:cNvPr>
          <p:cNvSpPr txBox="1">
            <a:spLocks/>
          </p:cNvSpPr>
          <p:nvPr/>
        </p:nvSpPr>
        <p:spPr>
          <a:xfrm>
            <a:off x="0" y="5214"/>
            <a:ext cx="12192000" cy="1295312"/>
          </a:xfrm>
          <a:prstGeom prst="rect">
            <a:avLst/>
          </a:prstGeom>
          <a:solidFill>
            <a:srgbClr val="FF660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จัดตั้งศูนย์ประสานงานและแก้ไขปัญหาข่าว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ปลอม</a:t>
            </a:r>
          </a:p>
          <a:p>
            <a:pPr algn="ctr">
              <a:lnSpc>
                <a:spcPct val="100000"/>
              </a:lnSpc>
            </a:pPr>
            <a:r>
              <a:rPr lang="en-GB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Anti Fake News 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Center</a:t>
            </a:r>
            <a:r>
              <a:rPr lang="en-GB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GB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AFNC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ct val="100000"/>
              </a:lnSpc>
            </a:pPr>
            <a:endParaRPr lang="th-TH" sz="3600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ct val="100000"/>
              </a:lnSpc>
            </a:pPr>
            <a:endParaRPr lang="en-US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88526" y="6356350"/>
            <a:ext cx="2743200" cy="365125"/>
          </a:xfrm>
        </p:spPr>
        <p:txBody>
          <a:bodyPr/>
          <a:lstStyle/>
          <a:p>
            <a:fld id="{6CEA17BC-D6DC-4950-AFAF-4C9ACF0192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5748" y="1839320"/>
            <a:ext cx="427178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u="sng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</a:t>
            </a:r>
          </a:p>
          <a:p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เน้นด้านการเผยแพร่ข่าวสารที่ถูกต้อง </a:t>
            </a:r>
          </a:p>
          <a:p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เน้นข่าวลวงที่กระทบต่อความปลอดภัยในชีวิต และทรัพย์สินของประชาชน เช่น ข้อมูลเกี่ยวกับสุขภาพ ข้อมูลภัยพิบัติ </a:t>
            </a:r>
          </a:p>
          <a:p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การหลอกลวงให้ลงทุน การขายสินค้าอันตรายและผิดกฎหมาย           </a:t>
            </a:r>
          </a:p>
          <a:p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ทั้งนี้เพื่อให้ประชาชนได้รับข้อมูล        ที่ถูกต้อง และลดความเข้าใจที่ไม่ถูกต้อง        ซึ่งปรากฏเป็นข่าวตามสื่อต่าง ๆ </a:t>
            </a:r>
            <a:endParaRPr lang="en-US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67" y="2114009"/>
            <a:ext cx="6514286" cy="4123809"/>
          </a:xfrm>
          <a:prstGeom prst="rect">
            <a:avLst/>
          </a:prstGeom>
        </p:spPr>
      </p:pic>
      <p:sp>
        <p:nvSpPr>
          <p:cNvPr id="11" name="Title 14">
            <a:extLst>
              <a:ext uri="{FF2B5EF4-FFF2-40B4-BE49-F238E27FC236}">
                <a16:creationId xmlns:a16="http://schemas.microsoft.com/office/drawing/2014/main" xmlns="" id="{5E3A5CFA-2244-443A-B232-6B7A5F4FBC06}"/>
              </a:ext>
            </a:extLst>
          </p:cNvPr>
          <p:cNvSpPr txBox="1">
            <a:spLocks/>
          </p:cNvSpPr>
          <p:nvPr/>
        </p:nvSpPr>
        <p:spPr>
          <a:xfrm>
            <a:off x="5943096" y="1366530"/>
            <a:ext cx="4468913" cy="6289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th-TH" sz="3600" b="1" u="sng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กระบวนการป้องกันข่าวสารปลอม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5742FA-D2F2-4A57-9ED2-04F6B67558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4"/>
            <a:ext cx="1340468" cy="129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0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86299" y="1078364"/>
            <a:ext cx="13568778" cy="5526828"/>
            <a:chOff x="-48770" y="1434653"/>
            <a:chExt cx="13568778" cy="5526828"/>
          </a:xfrm>
        </p:grpSpPr>
        <p:sp>
          <p:nvSpPr>
            <p:cNvPr id="38" name="Rectangle 37"/>
            <p:cNvSpPr/>
            <p:nvPr/>
          </p:nvSpPr>
          <p:spPr>
            <a:xfrm>
              <a:off x="9203905" y="1434653"/>
              <a:ext cx="2988095" cy="5208065"/>
            </a:xfrm>
            <a:prstGeom prst="rect">
              <a:avLst/>
            </a:prstGeom>
            <a:solidFill>
              <a:srgbClr val="6984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80465" y="1582802"/>
              <a:ext cx="6173265" cy="5378679"/>
            </a:xfrm>
            <a:prstGeom prst="rect">
              <a:avLst/>
            </a:prstGeom>
            <a:solidFill>
              <a:srgbClr val="FCF8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345629" y="1434653"/>
              <a:ext cx="2911069" cy="5208078"/>
            </a:xfrm>
            <a:prstGeom prst="rect">
              <a:avLst/>
            </a:prstGeom>
            <a:solidFill>
              <a:srgbClr val="FFD3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9D1A21E-CEB9-4122-8305-43D73EEB2CB1}"/>
                </a:ext>
              </a:extLst>
            </p:cNvPr>
            <p:cNvSpPr txBox="1"/>
            <p:nvPr/>
          </p:nvSpPr>
          <p:spPr>
            <a:xfrm>
              <a:off x="6539176" y="4827699"/>
              <a:ext cx="2840238" cy="412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th-TH" sz="20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ระยะเวลา </a:t>
              </a:r>
              <a:r>
                <a:rPr lang="en-US" sz="20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 </a:t>
              </a:r>
              <a:r>
                <a:rPr lang="th-TH" sz="20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เดือน (มิ.ย. – ก.ย.63)</a:t>
              </a:r>
              <a:endParaRPr lang="en-US" sz="20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3F67EB71-5B75-4833-8766-8BEC9C00F2A3}"/>
                </a:ext>
              </a:extLst>
            </p:cNvPr>
            <p:cNvSpPr txBox="1"/>
            <p:nvPr/>
          </p:nvSpPr>
          <p:spPr>
            <a:xfrm>
              <a:off x="6576446" y="5108463"/>
              <a:ext cx="2653883" cy="611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th-TH" sz="2000" b="1" noProof="1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โอนย้าย </a:t>
              </a:r>
              <a:r>
                <a:rPr lang="en-US" sz="2000" b="1" noProof="1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G-cloud </a:t>
              </a:r>
              <a:r>
                <a:rPr lang="th-TH" sz="2000" b="1" noProof="1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มายัง </a:t>
              </a:r>
              <a:r>
                <a:rPr lang="en-US" sz="2000" b="1" noProof="1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GDCC</a:t>
              </a:r>
              <a:r>
                <a:rPr lang="th-TH" sz="2000" b="1" noProof="1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เสร็จสิ้น</a:t>
              </a:r>
              <a:endParaRPr lang="en-US" sz="2000" b="1" noProof="1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E48372E1-4FB4-4124-A43A-4D8CEDBEB5CE}"/>
                </a:ext>
              </a:extLst>
            </p:cNvPr>
            <p:cNvSpPr txBox="1"/>
            <p:nvPr/>
          </p:nvSpPr>
          <p:spPr>
            <a:xfrm>
              <a:off x="6539176" y="5774148"/>
              <a:ext cx="33723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60000"/>
                </a:lnSpc>
              </a:pPr>
              <a:r>
                <a:rPr lang="th-TH" sz="20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ระยะเวลา 8 เดือน (ส.ค.63 – มี.ค.64)</a:t>
              </a:r>
              <a:endParaRPr lang="en-US" sz="20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249279" y="6015354"/>
              <a:ext cx="42707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ข้อมูล ณ วันที่ 30 มิถุนายน 2563 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-48770" y="1604222"/>
              <a:ext cx="6432715" cy="4411132"/>
              <a:chOff x="814464" y="1849830"/>
              <a:chExt cx="6432715" cy="4411132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1829466" y="1849830"/>
                <a:ext cx="4402710" cy="553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Data Sharing +</a:t>
                </a:r>
                <a:r>
                  <a:rPr lang="th-TH" sz="2800" b="1" dirty="0">
                    <a:solidFill>
                      <a:srgbClr val="00206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TH Sarabun New" panose="020B0500040200020003" pitchFamily="34" charset="-34"/>
                    <a:ea typeface="Calibri" panose="020F0502020204030204" pitchFamily="34" charset="0"/>
                    <a:cs typeface="TH Sarabun New" panose="020B0500040200020003" pitchFamily="34" charset="-34"/>
                  </a:rPr>
                  <a:t>Open Data + Big Data</a:t>
                </a:r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>
                <a:off x="814464" y="2403188"/>
                <a:ext cx="6432715" cy="3857774"/>
                <a:chOff x="682725" y="2671028"/>
                <a:chExt cx="6432715" cy="3857774"/>
              </a:xfrm>
            </p:grpSpPr>
            <p:sp>
              <p:nvSpPr>
                <p:cNvPr id="84" name="สามเหลี่ยมหน้าจั่ว 7">
                  <a:extLst>
                    <a:ext uri="{FF2B5EF4-FFF2-40B4-BE49-F238E27FC236}">
                      <a16:creationId xmlns:a16="http://schemas.microsoft.com/office/drawing/2014/main" xmlns="" id="{265E3E1F-CE59-4EF7-809F-F3C3C14E0040}"/>
                    </a:ext>
                  </a:extLst>
                </p:cNvPr>
                <p:cNvSpPr/>
                <p:nvPr/>
              </p:nvSpPr>
              <p:spPr>
                <a:xfrm>
                  <a:off x="682725" y="2671028"/>
                  <a:ext cx="6432715" cy="939669"/>
                </a:xfrm>
                <a:prstGeom prst="triangle">
                  <a:avLst>
                    <a:gd name="adj" fmla="val 50418"/>
                  </a:avLst>
                </a:prstGeom>
                <a:solidFill>
                  <a:srgbClr val="22283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h-TH" sz="1600" dirty="0">
                    <a:solidFill>
                      <a:prstClr val="white"/>
                    </a:solidFill>
                    <a:latin typeface="TH Sarabun New" panose="020B0500040200020003" pitchFamily="34" charset="-34"/>
                    <a:ea typeface="Tahoma" panose="020B0604030504040204" pitchFamily="34" charset="0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85" name="สี่เหลี่ยมผืนผ้า 8">
                  <a:extLst>
                    <a:ext uri="{FF2B5EF4-FFF2-40B4-BE49-F238E27FC236}">
                      <a16:creationId xmlns:a16="http://schemas.microsoft.com/office/drawing/2014/main" xmlns="" id="{416C1B2E-B4B8-4B55-A923-41A1A72CA09F}"/>
                    </a:ext>
                  </a:extLst>
                </p:cNvPr>
                <p:cNvSpPr/>
                <p:nvPr/>
              </p:nvSpPr>
              <p:spPr>
                <a:xfrm>
                  <a:off x="899087" y="2827598"/>
                  <a:ext cx="6096000" cy="83099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prstClr val="white"/>
                      </a:solidFill>
                      <a:latin typeface="TH Sarabun New" panose="020B0500040200020003" pitchFamily="34" charset="-34"/>
                      <a:ea typeface="Tahoma" panose="020B0604030504040204" pitchFamily="34" charset="0"/>
                      <a:cs typeface="TH Sarabun New" panose="020B0500040200020003" pitchFamily="34" charset="-34"/>
                    </a:rPr>
                    <a:t>Smart &amp; Open</a:t>
                  </a:r>
                </a:p>
                <a:p>
                  <a:pPr algn="ctr"/>
                  <a:r>
                    <a:rPr lang="en-US" sz="2400" b="1" dirty="0">
                      <a:solidFill>
                        <a:prstClr val="white"/>
                      </a:solidFill>
                      <a:latin typeface="TH Sarabun New" panose="020B0500040200020003" pitchFamily="34" charset="-34"/>
                      <a:ea typeface="Tahoma" panose="020B0604030504040204" pitchFamily="34" charset="0"/>
                      <a:cs typeface="TH Sarabun New" panose="020B0500040200020003" pitchFamily="34" charset="-34"/>
                    </a:rPr>
                    <a:t>Government</a:t>
                  </a:r>
                  <a:endParaRPr lang="th-TH" sz="2400" b="1" dirty="0">
                    <a:solidFill>
                      <a:prstClr val="white"/>
                    </a:solidFill>
                    <a:latin typeface="TH Sarabun New" panose="020B0500040200020003" pitchFamily="34" charset="-34"/>
                    <a:ea typeface="Tahoma" panose="020B0604030504040204" pitchFamily="34" charset="0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86" name="สี่เหลี่ยมผืนผ้า 9">
                  <a:extLst>
                    <a:ext uri="{FF2B5EF4-FFF2-40B4-BE49-F238E27FC236}">
                      <a16:creationId xmlns:a16="http://schemas.microsoft.com/office/drawing/2014/main" xmlns="" id="{C8ADEAFA-7F03-42A3-B178-7A659677C9FA}"/>
                    </a:ext>
                  </a:extLst>
                </p:cNvPr>
                <p:cNvSpPr/>
                <p:nvPr/>
              </p:nvSpPr>
              <p:spPr>
                <a:xfrm>
                  <a:off x="1258789" y="3618696"/>
                  <a:ext cx="5376597" cy="506510"/>
                </a:xfrm>
                <a:prstGeom prst="rect">
                  <a:avLst/>
                </a:prstGeom>
                <a:solidFill>
                  <a:srgbClr val="30475E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prstClr val="white"/>
                      </a:solidFill>
                      <a:latin typeface="TH Sarabun New" panose="020B0500040200020003" pitchFamily="34" charset="-34"/>
                      <a:ea typeface="Tahoma" panose="020B0604030504040204" pitchFamily="34" charset="0"/>
                      <a:cs typeface="TH Sarabun New" panose="020B0500040200020003" pitchFamily="34" charset="-34"/>
                    </a:rPr>
                    <a:t>Law and Regulations</a:t>
                  </a:r>
                  <a:endParaRPr lang="th-TH" sz="2400" b="1" dirty="0">
                    <a:solidFill>
                      <a:prstClr val="white"/>
                    </a:solidFill>
                    <a:latin typeface="TH Sarabun New" panose="020B0500040200020003" pitchFamily="34" charset="-34"/>
                    <a:ea typeface="Tahoma" panose="020B0604030504040204" pitchFamily="34" charset="0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87" name="สี่เหลี่ยมผืนผ้า 10">
                  <a:extLst>
                    <a:ext uri="{FF2B5EF4-FFF2-40B4-BE49-F238E27FC236}">
                      <a16:creationId xmlns:a16="http://schemas.microsoft.com/office/drawing/2014/main" xmlns="" id="{0AE99041-33E4-4EAF-9F57-D5C6A7A7142B}"/>
                    </a:ext>
                  </a:extLst>
                </p:cNvPr>
                <p:cNvSpPr/>
                <p:nvPr/>
              </p:nvSpPr>
              <p:spPr>
                <a:xfrm rot="16200000">
                  <a:off x="1409615" y="4569924"/>
                  <a:ext cx="1556142" cy="6720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2500"/>
                    </a:lnSpc>
                  </a:pPr>
                  <a:r>
                    <a:rPr lang="en-US" sz="2400" b="1" dirty="0">
                      <a:solidFill>
                        <a:srgbClr val="E7E6E6">
                          <a:lumMod val="10000"/>
                        </a:srgbClr>
                      </a:solidFill>
                      <a:latin typeface="TH Sarabun New" panose="020B0500040200020003" pitchFamily="34" charset="-34"/>
                      <a:ea typeface="Tahoma" panose="020B0604030504040204" pitchFamily="34" charset="0"/>
                      <a:cs typeface="TH Sarabun New" panose="020B0500040200020003" pitchFamily="34" charset="-34"/>
                    </a:rPr>
                    <a:t>Data Exchange</a:t>
                  </a:r>
                  <a:endParaRPr lang="th-TH" sz="2400" b="1" dirty="0">
                    <a:solidFill>
                      <a:srgbClr val="E7E6E6">
                        <a:lumMod val="10000"/>
                      </a:srgbClr>
                    </a:solidFill>
                    <a:latin typeface="TH Sarabun New" panose="020B0500040200020003" pitchFamily="34" charset="-34"/>
                    <a:ea typeface="Tahoma" panose="020B0604030504040204" pitchFamily="34" charset="0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88" name="สี่เหลี่ยมผืนผ้า 11">
                  <a:extLst>
                    <a:ext uri="{FF2B5EF4-FFF2-40B4-BE49-F238E27FC236}">
                      <a16:creationId xmlns:a16="http://schemas.microsoft.com/office/drawing/2014/main" xmlns="" id="{3DB739BD-DA38-4572-84E0-FFF3463965DE}"/>
                    </a:ext>
                  </a:extLst>
                </p:cNvPr>
                <p:cNvSpPr/>
                <p:nvPr/>
              </p:nvSpPr>
              <p:spPr>
                <a:xfrm rot="16200000">
                  <a:off x="3041796" y="4569924"/>
                  <a:ext cx="1556142" cy="6720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2500"/>
                    </a:lnSpc>
                  </a:pPr>
                  <a:r>
                    <a:rPr lang="en-US" sz="24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ahoma" panose="020B0604030504040204" pitchFamily="34" charset="0"/>
                      <a:cs typeface="TH Sarabun New" panose="020B0500040200020003" pitchFamily="34" charset="-34"/>
                    </a:rPr>
                    <a:t>Data Catalog</a:t>
                  </a:r>
                  <a:endParaRPr lang="th-TH" sz="24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Tahoma" panose="020B0604030504040204" pitchFamily="34" charset="0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89" name="สี่เหลี่ยมผืนผ้า 12">
                  <a:extLst>
                    <a:ext uri="{FF2B5EF4-FFF2-40B4-BE49-F238E27FC236}">
                      <a16:creationId xmlns:a16="http://schemas.microsoft.com/office/drawing/2014/main" xmlns="" id="{8E9559AD-D971-437B-B434-96CBE8563B6C}"/>
                    </a:ext>
                  </a:extLst>
                </p:cNvPr>
                <p:cNvSpPr/>
                <p:nvPr/>
              </p:nvSpPr>
              <p:spPr>
                <a:xfrm rot="16200000">
                  <a:off x="4673978" y="4569920"/>
                  <a:ext cx="1556142" cy="672077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2500"/>
                    </a:lnSpc>
                  </a:pPr>
                  <a:r>
                    <a:rPr lang="en-US" sz="2400" b="1" dirty="0">
                      <a:solidFill>
                        <a:srgbClr val="E7E6E6">
                          <a:lumMod val="10000"/>
                        </a:srgbClr>
                      </a:solidFill>
                      <a:latin typeface="TH Sarabun New" panose="020B0500040200020003" pitchFamily="34" charset="-34"/>
                      <a:ea typeface="Tahoma" panose="020B0604030504040204" pitchFamily="34" charset="0"/>
                      <a:cs typeface="TH Sarabun New" panose="020B0500040200020003" pitchFamily="34" charset="-34"/>
                    </a:rPr>
                    <a:t>Data Governance</a:t>
                  </a:r>
                  <a:endParaRPr lang="th-TH" sz="2400" b="1" dirty="0">
                    <a:solidFill>
                      <a:srgbClr val="E7E6E6">
                        <a:lumMod val="10000"/>
                      </a:srgbClr>
                    </a:solidFill>
                    <a:latin typeface="TH Sarabun New" panose="020B0500040200020003" pitchFamily="34" charset="-34"/>
                    <a:ea typeface="Tahoma" panose="020B0604030504040204" pitchFamily="34" charset="0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90" name="สี่เหลี่ยมผืนผ้า 13">
                  <a:extLst>
                    <a:ext uri="{FF2B5EF4-FFF2-40B4-BE49-F238E27FC236}">
                      <a16:creationId xmlns:a16="http://schemas.microsoft.com/office/drawing/2014/main" xmlns="" id="{58034366-19A0-45F1-8F0A-7057260A92D8}"/>
                    </a:ext>
                  </a:extLst>
                </p:cNvPr>
                <p:cNvSpPr/>
                <p:nvPr/>
              </p:nvSpPr>
              <p:spPr>
                <a:xfrm>
                  <a:off x="1087539" y="6067137"/>
                  <a:ext cx="5719096" cy="46166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prstClr val="white"/>
                      </a:solidFill>
                      <a:latin typeface="TH Sarabun New" panose="020B0500040200020003" pitchFamily="34" charset="-34"/>
                      <a:ea typeface="Tahoma" panose="020B0604030504040204" pitchFamily="34" charset="0"/>
                      <a:cs typeface="TH Sarabun New" panose="020B0500040200020003" pitchFamily="34" charset="-34"/>
                    </a:rPr>
                    <a:t>Infrastructure (GDCC)</a:t>
                  </a:r>
                  <a:endParaRPr lang="th-TH" sz="2800" b="1" dirty="0">
                    <a:solidFill>
                      <a:prstClr val="white"/>
                    </a:solidFill>
                    <a:latin typeface="TH Sarabun New" panose="020B0500040200020003" pitchFamily="34" charset="-34"/>
                    <a:ea typeface="Tahoma" panose="020B0604030504040204" pitchFamily="34" charset="0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91" name="สี่เหลี่ยมผืนผ้า 9">
                  <a:extLst>
                    <a:ext uri="{FF2B5EF4-FFF2-40B4-BE49-F238E27FC236}">
                      <a16:creationId xmlns:a16="http://schemas.microsoft.com/office/drawing/2014/main" xmlns="" id="{D26FCDE4-1789-4160-A9D1-4B891A021F9E}"/>
                    </a:ext>
                  </a:extLst>
                </p:cNvPr>
                <p:cNvSpPr/>
                <p:nvPr/>
              </p:nvSpPr>
              <p:spPr>
                <a:xfrm>
                  <a:off x="1258789" y="5684031"/>
                  <a:ext cx="5376597" cy="38310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ahoma" panose="020B0604030504040204" pitchFamily="34" charset="0"/>
                      <a:cs typeface="TH Sarabun New" panose="020B0500040200020003" pitchFamily="34" charset="-34"/>
                    </a:rPr>
                    <a:t>HR Development (GOCC) </a:t>
                  </a:r>
                  <a:r>
                    <a:rPr lang="th-TH" sz="24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ahoma" panose="020B0604030504040204" pitchFamily="34" charset="0"/>
                      <a:cs typeface="TH Sarabun New" panose="020B0500040200020003" pitchFamily="34" charset="-34"/>
                    </a:rPr>
                    <a:t>(</a:t>
                  </a:r>
                  <a:r>
                    <a:rPr lang="en-US" sz="2400" b="1" dirty="0" err="1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ahoma" panose="020B0604030504040204" pitchFamily="34" charset="0"/>
                      <a:cs typeface="TH Sarabun New" panose="020B0500040200020003" pitchFamily="34" charset="-34"/>
                    </a:rPr>
                    <a:t>Peopleware</a:t>
                  </a:r>
                  <a:r>
                    <a:rPr lang="th-TH" sz="24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ahoma" panose="020B0604030504040204" pitchFamily="34" charset="0"/>
                      <a:cs typeface="TH Sarabun New" panose="020B0500040200020003" pitchFamily="34" charset="-34"/>
                    </a:rPr>
                    <a:t>)</a:t>
                  </a:r>
                </a:p>
              </p:txBody>
            </p:sp>
          </p:grpSp>
        </p:grpSp>
        <p:grpSp>
          <p:nvGrpSpPr>
            <p:cNvPr id="49" name="Group 48"/>
            <p:cNvGrpSpPr/>
            <p:nvPr/>
          </p:nvGrpSpPr>
          <p:grpSpPr>
            <a:xfrm>
              <a:off x="9252627" y="1551753"/>
              <a:ext cx="2967677" cy="3593923"/>
              <a:chOff x="9252627" y="1679273"/>
              <a:chExt cx="2967677" cy="3593923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9252627" y="1679273"/>
                <a:ext cx="291106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 sz="2400" b="1" i="0" u="none" strike="noStrike" kern="1200" spc="0" baseline="0">
                    <a:solidFill>
                      <a:prstClr val="black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28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ความต้องการใช้ </a:t>
                </a:r>
                <a:r>
                  <a:rPr lang="en-US" sz="28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GDCC</a:t>
                </a: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 flipH="1" flipV="1">
                <a:off x="9373988" y="2334751"/>
                <a:ext cx="6144" cy="2630854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9280931" y="4813918"/>
                <a:ext cx="2882765" cy="1943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/>
              <p:cNvSpPr/>
              <p:nvPr/>
            </p:nvSpPr>
            <p:spPr>
              <a:xfrm>
                <a:off x="9453754" y="4841986"/>
                <a:ext cx="9754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 sz="2400" b="1" i="0" u="none" strike="noStrike" kern="1200" spc="0" baseline="0">
                    <a:solidFill>
                      <a:prstClr val="black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2563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0417679" y="4856596"/>
                <a:ext cx="9754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 sz="2400" b="1" i="0" u="none" strike="noStrike" kern="1200" spc="0" baseline="0">
                    <a:solidFill>
                      <a:prstClr val="black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2564</a:t>
                </a: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1244820" y="4873086"/>
                <a:ext cx="9754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 sz="2400" b="1" i="0" u="none" strike="noStrike" kern="1200" spc="0" baseline="0">
                    <a:solidFill>
                      <a:prstClr val="black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2565</a:t>
                </a: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9541429" y="4153689"/>
                <a:ext cx="280295" cy="63843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9872716" y="3841770"/>
                <a:ext cx="323571" cy="95035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10596935" y="3719483"/>
                <a:ext cx="305519" cy="10726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0944406" y="2986800"/>
                <a:ext cx="375630" cy="181897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11536604" y="3296991"/>
                <a:ext cx="375630" cy="151285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9285723" y="3796476"/>
                <a:ext cx="71036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 sz="2400" b="1" i="0" u="none" strike="noStrike" kern="1200" spc="0" baseline="0">
                    <a:solidFill>
                      <a:prstClr val="black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8,000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9675531" y="3480394"/>
                <a:ext cx="71036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 sz="2400" b="1" i="0" u="none" strike="noStrike" kern="1200" spc="0" baseline="0">
                    <a:solidFill>
                      <a:prstClr val="black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11,750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10309456" y="3393254"/>
                <a:ext cx="71036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 sz="2400" b="1" i="0" u="none" strike="noStrike" kern="1200" spc="0" baseline="0">
                    <a:solidFill>
                      <a:prstClr val="black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12,000</a:t>
                </a: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10749694" y="2648025"/>
                <a:ext cx="71036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 sz="2400" b="1" i="0" u="none" strike="noStrike" kern="1200" spc="0" baseline="0">
                    <a:solidFill>
                      <a:prstClr val="black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24,120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11384644" y="2945705"/>
                <a:ext cx="71036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 sz="2400" b="1" i="0" u="none" strike="noStrike" kern="1200" spc="0" baseline="0">
                    <a:solidFill>
                      <a:prstClr val="black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20,000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9373988" y="5221087"/>
              <a:ext cx="2961671" cy="820228"/>
              <a:chOff x="12869839" y="5826410"/>
              <a:chExt cx="2961671" cy="820228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12869839" y="5909185"/>
                <a:ext cx="337164" cy="21603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3199840" y="5826410"/>
                <a:ext cx="26316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 sz="2400" b="1" i="0" u="none" strike="noStrike" kern="1200" spc="0" baseline="0">
                    <a:solidFill>
                      <a:prstClr val="black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เป้าหมายการให้บริการ</a:t>
                </a:r>
                <a:r>
                  <a:rPr lang="en-US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</a:t>
                </a:r>
                <a:r>
                  <a:rPr lang="th-TH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(</a:t>
                </a:r>
                <a:r>
                  <a:rPr lang="en-US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VM</a:t>
                </a:r>
                <a:r>
                  <a:rPr lang="th-TH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)</a:t>
                </a:r>
                <a:endParaRPr lang="en-US" sz="2000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2869839" y="6329303"/>
                <a:ext cx="337164" cy="21603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3199840" y="6246528"/>
                <a:ext cx="244060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 sz="2400" b="1" i="0" u="none" strike="noStrike" kern="1200" spc="0" baseline="0">
                    <a:solidFill>
                      <a:prstClr val="black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ยอดขอใช้บริการจริง (</a:t>
                </a:r>
                <a:r>
                  <a:rPr lang="en-US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VM</a:t>
                </a:r>
                <a:r>
                  <a:rPr lang="th-TH" sz="2000" b="1" dirty="0">
                    <a:solidFill>
                      <a:prstClr val="white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)</a:t>
                </a:r>
                <a:endParaRPr lang="en-US" sz="2000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42D1174-549A-4748-8DAE-E3BFCC871A64}"/>
                </a:ext>
              </a:extLst>
            </p:cNvPr>
            <p:cNvSpPr txBox="1"/>
            <p:nvPr/>
          </p:nvSpPr>
          <p:spPr>
            <a:xfrm>
              <a:off x="6448020" y="1551753"/>
              <a:ext cx="2578781" cy="818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th-TH" sz="28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สถานะการให้บริการ </a:t>
              </a:r>
              <a:r>
                <a:rPr lang="en-US" sz="28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28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ณ วันที่ 2</a:t>
              </a:r>
              <a:r>
                <a:rPr lang="en-US" sz="28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ก.ค. 63</a:t>
              </a:r>
              <a:endParaRPr lang="en-US" sz="28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84958" y="2409160"/>
              <a:ext cx="35693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โอนย้ายข้อมูลขึ้นระบบ</a:t>
              </a:r>
              <a:r>
                <a:rPr lang="en-US" sz="20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GDCC </a:t>
              </a:r>
              <a:r>
                <a:rPr lang="th-TH" sz="20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แล้ว</a:t>
              </a:r>
              <a:endParaRPr lang="en-US" sz="20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221044" y="2905193"/>
              <a:ext cx="166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ahoma" pitchFamily="34" charset="0"/>
                  <a:cs typeface="TH Sarabun New" panose="020B0500040200020003" pitchFamily="34" charset="-34"/>
                </a:rPr>
                <a:t>95</a:t>
              </a:r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ahoma" pitchFamily="34" charset="0"/>
                  <a:cs typeface="TH Sarabun New" panose="020B0500040200020003" pitchFamily="34" charset="-34"/>
                </a:rPr>
                <a:t> หน่วยงาน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196759" y="3548014"/>
              <a:ext cx="1299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ahoma" pitchFamily="34" charset="0"/>
                  <a:cs typeface="TH Sarabun New" panose="020B0500040200020003" pitchFamily="34" charset="-34"/>
                </a:rPr>
                <a:t>258</a:t>
              </a:r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ahoma" pitchFamily="34" charset="0"/>
                  <a:cs typeface="TH Sarabun New" panose="020B0500040200020003" pitchFamily="34" charset="-34"/>
                </a:rPr>
                <a:t> ระบบ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196759" y="4233609"/>
              <a:ext cx="14003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ahoma" pitchFamily="34" charset="0"/>
                  <a:cs typeface="TH Sarabun New" panose="020B0500040200020003" pitchFamily="34" charset="-34"/>
                </a:rPr>
                <a:t>1</a:t>
              </a:r>
              <a:r>
                <a:rPr lang="en-US" sz="32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ahoma" pitchFamily="34" charset="0"/>
                  <a:cs typeface="TH Sarabun New" panose="020B0500040200020003" pitchFamily="34" charset="-34"/>
                </a:rPr>
                <a:t>,</a:t>
              </a:r>
              <a:r>
                <a:rPr lang="th-TH" sz="32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ahoma" pitchFamily="34" charset="0"/>
                  <a:cs typeface="TH Sarabun New" panose="020B0500040200020003" pitchFamily="34" charset="-34"/>
                </a:rPr>
                <a:t>305 </a:t>
              </a:r>
              <a:r>
                <a:rPr lang="en-US" sz="24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ahoma" pitchFamily="34" charset="0"/>
                  <a:cs typeface="TH Sarabun New" panose="020B0500040200020003" pitchFamily="34" charset="-34"/>
                </a:rPr>
                <a:t>VM</a:t>
              </a:r>
              <a:endParaRPr lang="th-TH" sz="2400" b="1" dirty="0">
                <a:solidFill>
                  <a:prstClr val="black"/>
                </a:solidFill>
                <a:latin typeface="TH Sarabun New" panose="020B0500040200020003" pitchFamily="34" charset="-34"/>
                <a:ea typeface="Tahoma" pitchFamily="34" charset="0"/>
                <a:cs typeface="TH Sarabun New" panose="020B0500040200020003" pitchFamily="34" charset="-34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792" y="2821012"/>
              <a:ext cx="538842" cy="538842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853" y="3552929"/>
              <a:ext cx="510720" cy="51072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095" y="4251618"/>
              <a:ext cx="471700" cy="471700"/>
            </a:xfrm>
            <a:prstGeom prst="rect">
              <a:avLst/>
            </a:prstGeom>
          </p:spPr>
        </p:pic>
        <p:sp>
          <p:nvSpPr>
            <p:cNvPr id="59" name="Oval 58"/>
            <p:cNvSpPr/>
            <p:nvPr/>
          </p:nvSpPr>
          <p:spPr>
            <a:xfrm>
              <a:off x="6385628" y="4980952"/>
              <a:ext cx="187355" cy="17407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6385628" y="5800194"/>
              <a:ext cx="187355" cy="174071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3F67EB71-5B75-4833-8766-8BEC9C00F2A3}"/>
                </a:ext>
              </a:extLst>
            </p:cNvPr>
            <p:cNvSpPr txBox="1"/>
            <p:nvPr/>
          </p:nvSpPr>
          <p:spPr>
            <a:xfrm>
              <a:off x="6563045" y="5934903"/>
              <a:ext cx="25212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b="1" noProof="1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ให้บริการ </a:t>
              </a:r>
              <a:r>
                <a:rPr lang="en-US" sz="2000" b="1" noProof="1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GDCC </a:t>
              </a:r>
              <a:r>
                <a:rPr lang="th-TH" sz="2000" b="1" noProof="1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ต่อเนื่อง</a:t>
              </a:r>
              <a:endParaRPr lang="en-US" sz="2000" b="1" noProof="1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2" name="Rectangle 91"/>
          <p:cNvSpPr/>
          <p:nvPr/>
        </p:nvSpPr>
        <p:spPr>
          <a:xfrm>
            <a:off x="-3011273" y="82608"/>
            <a:ext cx="122203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spc="-3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การพัฒนาคลาวด์กลางภาครัฐ </a:t>
            </a:r>
          </a:p>
          <a:p>
            <a:pPr algn="ctr"/>
            <a:r>
              <a:rPr lang="th-TH" sz="3200" b="1" spc="-3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3200" b="1" spc="-3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Government Data Center and Cloud service</a:t>
            </a:r>
            <a:r>
              <a:rPr lang="th-TH" sz="3200" b="1" spc="-3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3200" b="1" spc="-3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3200" b="1" spc="-30" dirty="0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8BA38520-40B8-4D98-9B6D-C1D3E1CA17D8}"/>
              </a:ext>
            </a:extLst>
          </p:cNvPr>
          <p:cNvSpPr/>
          <p:nvPr/>
        </p:nvSpPr>
        <p:spPr>
          <a:xfrm>
            <a:off x="236636" y="6013609"/>
            <a:ext cx="13245843" cy="8463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th-TH" sz="2100" b="1" dirty="0">
                <a:solidFill>
                  <a:prstClr val="black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การพัฒนา </a:t>
            </a:r>
            <a:r>
              <a:rPr lang="en-SG" sz="2100" b="1" dirty="0">
                <a:solidFill>
                  <a:prstClr val="black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Data </a:t>
            </a:r>
            <a:r>
              <a:rPr lang="en-SG" sz="2100" b="1" dirty="0" err="1">
                <a:solidFill>
                  <a:prstClr val="black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Center</a:t>
            </a:r>
            <a:r>
              <a:rPr lang="en-SG" sz="2100" b="1" dirty="0">
                <a:solidFill>
                  <a:prstClr val="black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  <a:r>
              <a:rPr lang="th-TH" sz="2100" b="1" dirty="0">
                <a:solidFill>
                  <a:prstClr val="black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และ</a:t>
            </a:r>
            <a:r>
              <a:rPr lang="en-SG" sz="2100" b="1" dirty="0">
                <a:solidFill>
                  <a:prstClr val="black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Cloud </a:t>
            </a:r>
            <a:r>
              <a:rPr lang="th-TH" sz="2100" b="1" dirty="0">
                <a:solidFill>
                  <a:prstClr val="black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ที่มีมาตรฐานและ</a:t>
            </a:r>
            <a:r>
              <a:rPr lang="th-TH" sz="2100" b="1" dirty="0" smtClean="0">
                <a:solidFill>
                  <a:prstClr val="black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ปลอดภัย</a:t>
            </a:r>
          </a:p>
          <a:p>
            <a:r>
              <a:rPr lang="th-TH" sz="2100" b="1" dirty="0" smtClean="0">
                <a:solidFill>
                  <a:prstClr val="black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นำไปสู่</a:t>
            </a:r>
            <a:r>
              <a:rPr lang="th-TH" sz="2100" b="1" dirty="0">
                <a:solidFill>
                  <a:prstClr val="black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การเป็น</a:t>
            </a:r>
            <a:r>
              <a:rPr lang="th-TH" sz="2100" b="1" dirty="0">
                <a:solidFill>
                  <a:srgbClr val="C0000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รัฐบาลดิจิทัล </a:t>
            </a:r>
            <a:r>
              <a:rPr lang="th-TH" sz="2100" b="1" dirty="0">
                <a:solidFill>
                  <a:prstClr val="black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นอกจากนี้ ยังจะ</a:t>
            </a:r>
            <a:r>
              <a:rPr lang="th-TH" sz="2800" b="1" dirty="0">
                <a:solidFill>
                  <a:srgbClr val="C00000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ช่วยให้ภาครัฐประหยัดงบประมาณได้ถึงร้อยละ 30-70</a:t>
            </a:r>
            <a:endParaRPr lang="th-TH" sz="2100" b="1" dirty="0">
              <a:solidFill>
                <a:srgbClr val="C00000"/>
              </a:solidFill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96" name="Flowchart: Alternate Process 95"/>
          <p:cNvSpPr/>
          <p:nvPr/>
        </p:nvSpPr>
        <p:spPr>
          <a:xfrm>
            <a:off x="6308100" y="22756"/>
            <a:ext cx="5883900" cy="1055608"/>
          </a:xfrm>
          <a:prstGeom prst="flowChartAlternateProcess">
            <a:avLst/>
          </a:prstGeom>
          <a:solidFill>
            <a:srgbClr val="950D82"/>
          </a:solidFill>
          <a:ln w="19050">
            <a:solidFill>
              <a:srgbClr val="9933FF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tabLst>
                <a:tab pos="180340" algn="l"/>
              </a:tabLst>
            </a:pPr>
            <a:r>
              <a:rPr lang="en-US" sz="2200" b="1" dirty="0">
                <a:solidFill>
                  <a:prstClr val="white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</a:t>
            </a:r>
            <a:r>
              <a:rPr lang="th-TH" sz="2800" b="1" dirty="0">
                <a:solidFill>
                  <a:prstClr val="white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ภาครัฐมีการปรับเปลี่ยนกระบวนงาน</a:t>
            </a:r>
            <a:r>
              <a:rPr lang="th-TH" sz="2800" b="1" dirty="0" smtClean="0">
                <a:solidFill>
                  <a:prstClr val="white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/</a:t>
            </a:r>
            <a:endParaRPr lang="en-GB" sz="2800" b="1" dirty="0" smtClean="0">
              <a:solidFill>
                <a:prstClr val="white"/>
              </a:solidFill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algn="ctr">
              <a:tabLst>
                <a:tab pos="180340" algn="l"/>
              </a:tabLst>
            </a:pPr>
            <a:r>
              <a:rPr lang="th-TH" sz="2800" b="1" dirty="0" smtClean="0">
                <a:solidFill>
                  <a:prstClr val="white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บริการ</a:t>
            </a:r>
            <a:r>
              <a:rPr lang="th-TH" sz="2800" b="1" dirty="0">
                <a:solidFill>
                  <a:prstClr val="white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ภาครัฐสู่ระบบดิจิทัล</a:t>
            </a:r>
          </a:p>
        </p:txBody>
      </p:sp>
    </p:spTree>
    <p:extLst>
      <p:ext uri="{BB962C8B-B14F-4D97-AF65-F5344CB8AC3E}">
        <p14:creationId xmlns:p14="http://schemas.microsoft.com/office/powerpoint/2010/main" val="292954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5F266"/>
      </a:accent1>
      <a:accent2>
        <a:srgbClr val="9ED965"/>
      </a:accent2>
      <a:accent3>
        <a:srgbClr val="03BA82"/>
      </a:accent3>
      <a:accent4>
        <a:srgbClr val="16C0FE"/>
      </a:accent4>
      <a:accent5>
        <a:srgbClr val="005069"/>
      </a:accent5>
      <a:accent6>
        <a:srgbClr val="0C393F"/>
      </a:accent6>
      <a:hlink>
        <a:srgbClr val="0563C1"/>
      </a:hlink>
      <a:folHlink>
        <a:srgbClr val="954F72"/>
      </a:folHlink>
    </a:clrScheme>
    <a:fontScheme name="Custom 4">
      <a:majorFont>
        <a:latin typeface="Kanit Light"/>
        <a:ea typeface=""/>
        <a:cs typeface="Kanit Black"/>
      </a:majorFont>
      <a:minorFont>
        <a:latin typeface="Kani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899E690F36C346BC801BEE302C9B49" ma:contentTypeVersion="0" ma:contentTypeDescription="Create a new document." ma:contentTypeScope="" ma:versionID="acda73257644d77371e7b098796f6b0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48DF72-B41C-4A80-8492-E0F356D1D58E}"/>
</file>

<file path=customXml/itemProps2.xml><?xml version="1.0" encoding="utf-8"?>
<ds:datastoreItem xmlns:ds="http://schemas.openxmlformats.org/officeDocument/2006/customXml" ds:itemID="{2EEF348B-4221-4E48-B2B3-8948E69B9B48}"/>
</file>

<file path=customXml/itemProps3.xml><?xml version="1.0" encoding="utf-8"?>
<ds:datastoreItem xmlns:ds="http://schemas.openxmlformats.org/officeDocument/2006/customXml" ds:itemID="{25558154-22FF-4BED-B67B-D6BBDCD2CB48}"/>
</file>

<file path=docProps/app.xml><?xml version="1.0" encoding="utf-8"?>
<Properties xmlns="http://schemas.openxmlformats.org/officeDocument/2006/extended-properties" xmlns:vt="http://schemas.openxmlformats.org/officeDocument/2006/docPropsVTypes">
  <TotalTime>8742</TotalTime>
  <Words>2019</Words>
  <Application>Microsoft Office PowerPoint</Application>
  <PresentationFormat>Widescreen</PresentationFormat>
  <Paragraphs>356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Calibri Light</vt:lpstr>
      <vt:lpstr>Wingdings</vt:lpstr>
      <vt:lpstr>Kanit Light</vt:lpstr>
      <vt:lpstr>Cordia New</vt:lpstr>
      <vt:lpstr>JasmineUPC</vt:lpstr>
      <vt:lpstr>Kanit</vt:lpstr>
      <vt:lpstr>Sarabun</vt:lpstr>
      <vt:lpstr>TH SarabunPSK</vt:lpstr>
      <vt:lpstr>Arial</vt:lpstr>
      <vt:lpstr>Tahoma</vt:lpstr>
      <vt:lpstr>Calibri</vt:lpstr>
      <vt:lpstr>Kanit Black</vt:lpstr>
      <vt:lpstr>TH Sarabun New</vt:lpstr>
      <vt:lpstr>Times New Roman</vt:lpstr>
      <vt:lpstr>Office Theme</vt:lpstr>
      <vt:lpstr>2_Office Theme</vt:lpstr>
      <vt:lpstr>1_Office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โครงการด้านการเงินและการธนาคาร</vt:lpstr>
      <vt:lpstr>โครงการด้านการท่องเที่ยว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ผกาวัลย์ วงศ์เพชรอนันต์</dc:creator>
  <cp:lastModifiedBy>MDES</cp:lastModifiedBy>
  <cp:revision>630</cp:revision>
  <cp:lastPrinted>2020-07-22T07:45:18Z</cp:lastPrinted>
  <dcterms:created xsi:type="dcterms:W3CDTF">2018-07-29T07:26:46Z</dcterms:created>
  <dcterms:modified xsi:type="dcterms:W3CDTF">2020-09-14T06:17:13Z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0x01010019899E690F36C346BC801BEE302C9B49</vt:lpwstr>
  </property>
</Properties>
</file>